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65090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4108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013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385742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389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9501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383588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13851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328947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3AD5B1-26D1-4A58-857C-6C38A8A0F8B3}" type="datetimeFigureOut">
              <a:rPr lang="es-ES" smtClean="0"/>
              <a:t>29/01/2021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338233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83AD5B1-26D1-4A58-857C-6C38A8A0F8B3}" type="datetimeFigureOut">
              <a:rPr lang="es-ES" smtClean="0"/>
              <a:t>29/01/2021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277284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3AD5B1-26D1-4A58-857C-6C38A8A0F8B3}" type="datetimeFigureOut">
              <a:rPr lang="es-ES" smtClean="0"/>
              <a:t>29/01/2021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126836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83AD5B1-26D1-4A58-857C-6C38A8A0F8B3}" type="datetimeFigureOut">
              <a:rPr lang="es-ES" smtClean="0"/>
              <a:t>29/01/2021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18780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AD5B1-26D1-4A58-857C-6C38A8A0F8B3}" type="datetimeFigureOut">
              <a:rPr lang="es-ES" smtClean="0"/>
              <a:t>29/01/2021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429474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3AD5B1-26D1-4A58-857C-6C38A8A0F8B3}" type="datetimeFigureOut">
              <a:rPr lang="es-ES" smtClean="0"/>
              <a:t>29/01/2021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A2A19D-95D6-4ADB-ADC0-FFC3AA3374CA}" type="slidenum">
              <a:rPr lang="es-ES" smtClean="0"/>
              <a:t>‹Nº›</a:t>
            </a:fld>
            <a:endParaRPr lang="es-ES"/>
          </a:p>
        </p:txBody>
      </p:sp>
    </p:spTree>
    <p:extLst>
      <p:ext uri="{BB962C8B-B14F-4D97-AF65-F5344CB8AC3E}">
        <p14:creationId xmlns:p14="http://schemas.microsoft.com/office/powerpoint/2010/main" val="316636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A2A19D-95D6-4ADB-ADC0-FFC3AA3374CA}" type="slidenum">
              <a:rPr lang="es-ES" smtClean="0"/>
              <a:t>‹Nº›</a:t>
            </a:fld>
            <a:endParaRPr lang="es-ES"/>
          </a:p>
        </p:txBody>
      </p:sp>
      <p:sp>
        <p:nvSpPr>
          <p:cNvPr id="5" name="Date Placeholder 4"/>
          <p:cNvSpPr>
            <a:spLocks noGrp="1"/>
          </p:cNvSpPr>
          <p:nvPr>
            <p:ph type="dt" sz="half" idx="10"/>
          </p:nvPr>
        </p:nvSpPr>
        <p:spPr/>
        <p:txBody>
          <a:bodyPr/>
          <a:lstStyle/>
          <a:p>
            <a:fld id="{883AD5B1-26D1-4A58-857C-6C38A8A0F8B3}" type="datetimeFigureOut">
              <a:rPr lang="es-ES" smtClean="0"/>
              <a:t>29/01/2021</a:t>
            </a:fld>
            <a:endParaRPr lang="es-ES"/>
          </a:p>
        </p:txBody>
      </p:sp>
    </p:spTree>
    <p:extLst>
      <p:ext uri="{BB962C8B-B14F-4D97-AF65-F5344CB8AC3E}">
        <p14:creationId xmlns:p14="http://schemas.microsoft.com/office/powerpoint/2010/main" val="198756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3AD5B1-26D1-4A58-857C-6C38A8A0F8B3}" type="datetimeFigureOut">
              <a:rPr lang="es-ES" smtClean="0"/>
              <a:t>29/01/2021</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A2A19D-95D6-4ADB-ADC0-FFC3AA3374CA}" type="slidenum">
              <a:rPr lang="es-ES" smtClean="0"/>
              <a:t>‹Nº›</a:t>
            </a:fld>
            <a:endParaRPr lang="es-ES"/>
          </a:p>
        </p:txBody>
      </p:sp>
    </p:spTree>
    <p:extLst>
      <p:ext uri="{BB962C8B-B14F-4D97-AF65-F5344CB8AC3E}">
        <p14:creationId xmlns:p14="http://schemas.microsoft.com/office/powerpoint/2010/main" val="33689855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CLIMATE ACTION PROYECT</a:t>
            </a:r>
            <a:endParaRPr lang="es-ES" dirty="0"/>
          </a:p>
        </p:txBody>
      </p:sp>
      <p:sp>
        <p:nvSpPr>
          <p:cNvPr id="3" name="Subtítulo 2"/>
          <p:cNvSpPr>
            <a:spLocks noGrp="1"/>
          </p:cNvSpPr>
          <p:nvPr>
            <p:ph type="subTitle" idx="1"/>
          </p:nvPr>
        </p:nvSpPr>
        <p:spPr/>
        <p:txBody>
          <a:bodyPr>
            <a:normAutofit fontScale="92500" lnSpcReduction="20000"/>
          </a:bodyPr>
          <a:lstStyle/>
          <a:p>
            <a:r>
              <a:rPr lang="es-ES" dirty="0"/>
              <a:t/>
            </a:r>
            <a:br>
              <a:rPr lang="es-ES" dirty="0"/>
            </a:br>
            <a:r>
              <a:rPr lang="es-ES" sz="4800" dirty="0" err="1">
                <a:solidFill>
                  <a:schemeClr val="accent2">
                    <a:lumMod val="50000"/>
                  </a:schemeClr>
                </a:solidFill>
              </a:rPr>
              <a:t>Protect</a:t>
            </a:r>
            <a:r>
              <a:rPr lang="es-ES" sz="4800" dirty="0">
                <a:solidFill>
                  <a:schemeClr val="accent2">
                    <a:lumMod val="50000"/>
                  </a:schemeClr>
                </a:solidFill>
              </a:rPr>
              <a:t> </a:t>
            </a:r>
            <a:r>
              <a:rPr lang="es-ES" sz="4800" dirty="0" err="1">
                <a:solidFill>
                  <a:schemeClr val="accent2">
                    <a:lumMod val="50000"/>
                  </a:schemeClr>
                </a:solidFill>
              </a:rPr>
              <a:t>Underwater</a:t>
            </a:r>
            <a:r>
              <a:rPr lang="es-ES" sz="4800" dirty="0">
                <a:solidFill>
                  <a:schemeClr val="accent2">
                    <a:lumMod val="50000"/>
                  </a:schemeClr>
                </a:solidFill>
              </a:rPr>
              <a:t> </a:t>
            </a:r>
            <a:r>
              <a:rPr lang="es-ES" sz="4800" dirty="0" err="1" smtClean="0">
                <a:solidFill>
                  <a:schemeClr val="accent2">
                    <a:lumMod val="50000"/>
                  </a:schemeClr>
                </a:solidFill>
              </a:rPr>
              <a:t>Life</a:t>
            </a:r>
            <a:r>
              <a:rPr lang="es-ES" sz="4800" dirty="0" smtClean="0">
                <a:solidFill>
                  <a:schemeClr val="accent2">
                    <a:lumMod val="50000"/>
                  </a:schemeClr>
                </a:solidFill>
              </a:rPr>
              <a:t/>
            </a:r>
            <a:br>
              <a:rPr lang="es-ES" sz="4800" dirty="0" smtClean="0">
                <a:solidFill>
                  <a:schemeClr val="accent2">
                    <a:lumMod val="50000"/>
                  </a:schemeClr>
                </a:solidFill>
              </a:rPr>
            </a:br>
            <a:r>
              <a:rPr lang="es-ES" sz="1400" dirty="0" smtClean="0">
                <a:solidFill>
                  <a:schemeClr val="accent2">
                    <a:lumMod val="50000"/>
                  </a:schemeClr>
                </a:solidFill>
              </a:rPr>
              <a:t>Pablo Manzanares 1ºESO-B</a:t>
            </a:r>
            <a:endParaRPr lang="es-ES" sz="1400" dirty="0">
              <a:solidFill>
                <a:schemeClr val="accent2">
                  <a:lumMod val="50000"/>
                </a:schemeClr>
              </a:solidFill>
            </a:endParaRPr>
          </a:p>
        </p:txBody>
      </p:sp>
      <p:pic>
        <p:nvPicPr>
          <p:cNvPr id="7170" name="Picture 2" descr="Agenda2030 - Objetivo 14. Vida submar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945" y="436698"/>
            <a:ext cx="2333798" cy="233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2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7800"/>
            <a:ext cx="8596668" cy="2654300"/>
          </a:xfrm>
        </p:spPr>
        <p:txBody>
          <a:bodyPr>
            <a:normAutofit/>
          </a:bodyPr>
          <a:lstStyle/>
          <a:p>
            <a:r>
              <a:rPr lang="en-US" sz="2400" dirty="0">
                <a:solidFill>
                  <a:schemeClr val="accent2">
                    <a:lumMod val="50000"/>
                  </a:schemeClr>
                </a:solidFill>
              </a:rPr>
              <a:t/>
            </a:r>
            <a:br>
              <a:rPr lang="en-US" sz="2400" dirty="0">
                <a:solidFill>
                  <a:schemeClr val="accent2">
                    <a:lumMod val="50000"/>
                  </a:schemeClr>
                </a:solidFill>
              </a:rPr>
            </a:br>
            <a:r>
              <a:rPr lang="en-US" sz="2400" dirty="0">
                <a:solidFill>
                  <a:schemeClr val="accent2">
                    <a:lumMod val="50000"/>
                  </a:schemeClr>
                </a:solidFill>
                <a:latin typeface="Google Sans"/>
              </a:rPr>
              <a:t>The United Nations Sustainable Development Goals (SDGs) are the result of an agreement reached by the United Nations Member States and are made up of a Declaration, 17 Sustainable Development Goals and 169 targets. Member States have agreed to try to achieve them by 2030.</a:t>
            </a:r>
            <a:endParaRPr lang="es-ES" sz="2400" dirty="0">
              <a:solidFill>
                <a:schemeClr val="accent2">
                  <a:lumMod val="50000"/>
                </a:schemeClr>
              </a:solidFill>
              <a:latin typeface="Google Sans"/>
            </a:endParaRPr>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696" y="2832100"/>
            <a:ext cx="7255038" cy="3595996"/>
          </a:xfrm>
        </p:spPr>
      </p:pic>
    </p:spTree>
    <p:extLst>
      <p:ext uri="{BB962C8B-B14F-4D97-AF65-F5344CB8AC3E}">
        <p14:creationId xmlns:p14="http://schemas.microsoft.com/office/powerpoint/2010/main" val="632969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87104"/>
            <a:ext cx="8596668" cy="1310186"/>
          </a:xfrm>
        </p:spPr>
        <p:txBody>
          <a:bodyPr>
            <a:normAutofit/>
          </a:bodyPr>
          <a:lstStyle/>
          <a:p>
            <a:r>
              <a:rPr lang="es-ES" u="sng" dirty="0" smtClean="0"/>
              <a:t>14.Underwater </a:t>
            </a:r>
            <a:r>
              <a:rPr lang="es-ES" u="sng" dirty="0" err="1" smtClean="0"/>
              <a:t>life</a:t>
            </a:r>
            <a:endParaRPr lang="es-ES" u="sng" dirty="0"/>
          </a:p>
        </p:txBody>
      </p:sp>
      <p:sp>
        <p:nvSpPr>
          <p:cNvPr id="3" name="Marcador de contenido 2"/>
          <p:cNvSpPr>
            <a:spLocks noGrp="1"/>
          </p:cNvSpPr>
          <p:nvPr>
            <p:ph idx="1"/>
          </p:nvPr>
        </p:nvSpPr>
        <p:spPr>
          <a:xfrm>
            <a:off x="245660" y="2402006"/>
            <a:ext cx="8898340" cy="4271748"/>
          </a:xfrm>
        </p:spPr>
        <p:txBody>
          <a:bodyPr>
            <a:normAutofit/>
          </a:bodyPr>
          <a:lstStyle/>
          <a:p>
            <a:r>
              <a:rPr lang="en-US" sz="2400" dirty="0" smtClean="0">
                <a:solidFill>
                  <a:schemeClr val="accent2">
                    <a:lumMod val="50000"/>
                  </a:schemeClr>
                </a:solidFill>
                <a:latin typeface="Google Sans"/>
              </a:rPr>
              <a:t>The </a:t>
            </a:r>
            <a:r>
              <a:rPr lang="en-US" sz="2400" dirty="0">
                <a:solidFill>
                  <a:schemeClr val="accent2">
                    <a:lumMod val="50000"/>
                  </a:schemeClr>
                </a:solidFill>
                <a:latin typeface="Google Sans"/>
              </a:rPr>
              <a:t>oceans represent more than 70% of the earth's surface and are home to 97% of the water that exists on the planet. Due to the large volume they occupy, around 99% of the total land volume, these large masses of salt water represent the home of thousands of plant species, animals, bacteria and other microorganisms, as well as an important source of natural </a:t>
            </a:r>
            <a:r>
              <a:rPr lang="en-US" sz="2400" dirty="0" smtClean="0">
                <a:solidFill>
                  <a:schemeClr val="accent2">
                    <a:lumMod val="50000"/>
                  </a:schemeClr>
                </a:solidFill>
                <a:latin typeface="Google Sans"/>
              </a:rPr>
              <a:t>resources. Unfortunately</a:t>
            </a:r>
            <a:r>
              <a:rPr lang="en-US" sz="2400" dirty="0">
                <a:solidFill>
                  <a:schemeClr val="accent2">
                    <a:lumMod val="50000"/>
                  </a:schemeClr>
                </a:solidFill>
                <a:latin typeface="Google Sans"/>
              </a:rPr>
              <a:t>, the human being has found another way to take advantage of these immense aquatic spaces, turning them into the new human landfills, which translates into the pollution of the oceans.</a:t>
            </a:r>
            <a:endParaRPr lang="es-ES" sz="2400" dirty="0">
              <a:solidFill>
                <a:schemeClr val="accent2">
                  <a:lumMod val="50000"/>
                </a:schemeClr>
              </a:solidFill>
              <a:latin typeface="Google Sans"/>
            </a:endParaRPr>
          </a:p>
        </p:txBody>
      </p:sp>
      <p:pic>
        <p:nvPicPr>
          <p:cNvPr id="2050" name="Picture 2" descr="Contaminación marina: causas y consecu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299" y="147827"/>
            <a:ext cx="2738703" cy="20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55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967" y="873456"/>
            <a:ext cx="7629099" cy="1287133"/>
          </a:xfrm>
        </p:spPr>
        <p:txBody>
          <a:bodyPr>
            <a:normAutofit/>
          </a:bodyPr>
          <a:lstStyle/>
          <a:p>
            <a:r>
              <a:rPr lang="es-ES" u="sng" dirty="0" smtClean="0"/>
              <a:t>1.Causes </a:t>
            </a:r>
            <a:r>
              <a:rPr lang="es-ES" u="sng" dirty="0" err="1"/>
              <a:t>or</a:t>
            </a:r>
            <a:r>
              <a:rPr lang="es-ES" u="sng" dirty="0"/>
              <a:t> </a:t>
            </a:r>
            <a:r>
              <a:rPr lang="es-ES" u="sng" dirty="0" err="1"/>
              <a:t>consequences</a:t>
            </a:r>
            <a:endParaRPr lang="es-ES" u="sng" dirty="0"/>
          </a:p>
        </p:txBody>
      </p:sp>
      <p:sp>
        <p:nvSpPr>
          <p:cNvPr id="3" name="Marcador de contenido 2"/>
          <p:cNvSpPr>
            <a:spLocks noGrp="1"/>
          </p:cNvSpPr>
          <p:nvPr>
            <p:ph idx="1"/>
          </p:nvPr>
        </p:nvSpPr>
        <p:spPr>
          <a:xfrm>
            <a:off x="382137" y="2429301"/>
            <a:ext cx="8891865" cy="4326341"/>
          </a:xfrm>
        </p:spPr>
        <p:txBody>
          <a:bodyPr>
            <a:normAutofit lnSpcReduction="10000"/>
          </a:bodyPr>
          <a:lstStyle/>
          <a:p>
            <a:pPr lvl="0"/>
            <a:r>
              <a:rPr lang="es-ES" sz="2800" b="1" dirty="0" err="1">
                <a:solidFill>
                  <a:schemeClr val="accent2">
                    <a:lumMod val="50000"/>
                  </a:schemeClr>
                </a:solidFill>
                <a:latin typeface="Google Sans"/>
              </a:rPr>
              <a:t>Chemical</a:t>
            </a:r>
            <a:r>
              <a:rPr lang="es-ES" sz="2800" b="1" dirty="0">
                <a:solidFill>
                  <a:schemeClr val="accent2">
                    <a:lumMod val="50000"/>
                  </a:schemeClr>
                </a:solidFill>
                <a:latin typeface="Google Sans"/>
              </a:rPr>
              <a:t> </a:t>
            </a:r>
            <a:r>
              <a:rPr lang="es-ES" sz="2800" b="1" dirty="0" err="1">
                <a:solidFill>
                  <a:schemeClr val="accent2">
                    <a:lumMod val="50000"/>
                  </a:schemeClr>
                </a:solidFill>
                <a:latin typeface="Google Sans"/>
              </a:rPr>
              <a:t>products</a:t>
            </a:r>
            <a:r>
              <a:rPr lang="es-ES" sz="2800" b="1" dirty="0">
                <a:solidFill>
                  <a:schemeClr val="accent2">
                    <a:lumMod val="50000"/>
                  </a:schemeClr>
                </a:solidFill>
                <a:latin typeface="Google Sans"/>
              </a:rPr>
              <a:t> </a:t>
            </a:r>
            <a:r>
              <a:rPr lang="es-ES" sz="2800" dirty="0" err="1">
                <a:solidFill>
                  <a:schemeClr val="accent2">
                    <a:lumMod val="50000"/>
                  </a:schemeClr>
                </a:solidFill>
                <a:latin typeface="Google Sans"/>
              </a:rPr>
              <a:t>All</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kinds</a:t>
            </a:r>
            <a:r>
              <a:rPr lang="es-ES" sz="2800" dirty="0">
                <a:solidFill>
                  <a:schemeClr val="accent2">
                    <a:lumMod val="50000"/>
                  </a:schemeClr>
                </a:solidFill>
                <a:latin typeface="Google Sans"/>
              </a:rPr>
              <a:t> of </a:t>
            </a:r>
            <a:r>
              <a:rPr lang="es-ES" sz="2800" dirty="0" err="1">
                <a:solidFill>
                  <a:schemeClr val="accent2">
                    <a:lumMod val="50000"/>
                  </a:schemeClr>
                </a:solidFill>
                <a:latin typeface="Google Sans"/>
              </a:rPr>
              <a:t>chemicals</a:t>
            </a:r>
            <a:r>
              <a:rPr lang="es-ES" sz="2800" dirty="0">
                <a:solidFill>
                  <a:schemeClr val="accent2">
                    <a:lumMod val="50000"/>
                  </a:schemeClr>
                </a:solidFill>
                <a:latin typeface="Google Sans"/>
              </a:rPr>
              <a:t> can be </a:t>
            </a:r>
            <a:r>
              <a:rPr lang="es-ES" sz="2800" dirty="0" err="1">
                <a:solidFill>
                  <a:schemeClr val="accent2">
                    <a:lumMod val="50000"/>
                  </a:schemeClr>
                </a:solidFill>
                <a:latin typeface="Google Sans"/>
              </a:rPr>
              <a:t>found</a:t>
            </a:r>
            <a:r>
              <a:rPr lang="es-ES" sz="2800" dirty="0">
                <a:solidFill>
                  <a:schemeClr val="accent2">
                    <a:lumMod val="50000"/>
                  </a:schemeClr>
                </a:solidFill>
                <a:latin typeface="Google Sans"/>
              </a:rPr>
              <a:t> in </a:t>
            </a:r>
            <a:r>
              <a:rPr lang="es-ES" sz="2800" dirty="0" err="1">
                <a:solidFill>
                  <a:schemeClr val="accent2">
                    <a:lumMod val="50000"/>
                  </a:schemeClr>
                </a:solidFill>
                <a:latin typeface="Google Sans"/>
              </a:rPr>
              <a:t>the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ocean</a:t>
            </a:r>
            <a:r>
              <a:rPr lang="es-ES" sz="2800" dirty="0">
                <a:solidFill>
                  <a:schemeClr val="accent2">
                    <a:lumMod val="50000"/>
                  </a:schemeClr>
                </a:solidFill>
                <a:latin typeface="Google Sans"/>
              </a:rPr>
              <a:t> as a </a:t>
            </a:r>
            <a:r>
              <a:rPr lang="es-ES" sz="2800" dirty="0" err="1">
                <a:solidFill>
                  <a:schemeClr val="accent2">
                    <a:lumMod val="50000"/>
                  </a:schemeClr>
                </a:solidFill>
                <a:latin typeface="Google Sans"/>
              </a:rPr>
              <a:t>result</a:t>
            </a:r>
            <a:r>
              <a:rPr lang="es-ES" sz="2800" dirty="0">
                <a:solidFill>
                  <a:schemeClr val="accent2">
                    <a:lumMod val="50000"/>
                  </a:schemeClr>
                </a:solidFill>
                <a:latin typeface="Google Sans"/>
              </a:rPr>
              <a:t> of </a:t>
            </a:r>
            <a:r>
              <a:rPr lang="es-ES" sz="2800" dirty="0" err="1">
                <a:solidFill>
                  <a:schemeClr val="accent2">
                    <a:lumMod val="50000"/>
                  </a:schemeClr>
                </a:solidFill>
                <a:latin typeface="Google Sans"/>
              </a:rPr>
              <a:t>deliberate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spills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or</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transport</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from</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continents</a:t>
            </a:r>
            <a:r>
              <a:rPr lang="es-ES" sz="2800" dirty="0">
                <a:solidFill>
                  <a:schemeClr val="accent2">
                    <a:lumMod val="50000"/>
                  </a:schemeClr>
                </a:solidFill>
                <a:latin typeface="Google Sans"/>
              </a:rPr>
              <a:t> and </a:t>
            </a:r>
            <a:r>
              <a:rPr lang="es-ES" sz="2800" dirty="0" err="1">
                <a:solidFill>
                  <a:schemeClr val="accent2">
                    <a:lumMod val="50000"/>
                  </a:schemeClr>
                </a:solidFill>
                <a:latin typeface="Google Sans"/>
              </a:rPr>
              <a:t>coasts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This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range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extends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from</a:t>
            </a:r>
            <a:r>
              <a:rPr lang="es-ES" sz="2800" dirty="0">
                <a:solidFill>
                  <a:schemeClr val="accent2">
                    <a:lumMod val="50000"/>
                  </a:schemeClr>
                </a:solidFill>
                <a:latin typeface="Google Sans"/>
              </a:rPr>
              <a:t> heavy </a:t>
            </a:r>
            <a:r>
              <a:rPr lang="es-ES" sz="2800" dirty="0" err="1">
                <a:solidFill>
                  <a:schemeClr val="accent2">
                    <a:lumMod val="50000"/>
                  </a:schemeClr>
                </a:solidFill>
                <a:latin typeface="Google Sans"/>
              </a:rPr>
              <a:t>metals</a:t>
            </a:r>
            <a:r>
              <a:rPr lang="es-ES" sz="2800" dirty="0">
                <a:solidFill>
                  <a:schemeClr val="accent2">
                    <a:lumMod val="50000"/>
                  </a:schemeClr>
                </a:solidFill>
                <a:latin typeface="Google Sans"/>
              </a:rPr>
              <a:t> and </a:t>
            </a:r>
            <a:r>
              <a:rPr lang="es-ES" sz="2800" dirty="0" err="1">
                <a:solidFill>
                  <a:schemeClr val="accent2">
                    <a:lumMod val="50000"/>
                  </a:schemeClr>
                </a:solidFill>
                <a:latin typeface="Google Sans"/>
              </a:rPr>
              <a:t>radioactive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waste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from</a:t>
            </a:r>
            <a:r>
              <a:rPr lang="es-ES" sz="2800" dirty="0">
                <a:solidFill>
                  <a:schemeClr val="accent2">
                    <a:lumMod val="50000"/>
                  </a:schemeClr>
                </a:solidFill>
                <a:latin typeface="Google Sans"/>
              </a:rPr>
              <a:t> industries </a:t>
            </a:r>
            <a:r>
              <a:rPr lang="es-ES" sz="2800" dirty="0" err="1">
                <a:solidFill>
                  <a:schemeClr val="accent2">
                    <a:lumMod val="50000"/>
                  </a:schemeClr>
                </a:solidFill>
                <a:latin typeface="Google Sans"/>
              </a:rPr>
              <a:t>to</a:t>
            </a:r>
            <a:r>
              <a:rPr lang="es-ES" sz="2800" dirty="0">
                <a:solidFill>
                  <a:schemeClr val="accent2">
                    <a:lumMod val="50000"/>
                  </a:schemeClr>
                </a:solidFill>
                <a:latin typeface="Google Sans"/>
              </a:rPr>
              <a:t> medicines, </a:t>
            </a:r>
            <a:r>
              <a:rPr lang="es-ES" sz="2800" dirty="0" err="1">
                <a:solidFill>
                  <a:schemeClr val="accent2">
                    <a:lumMod val="50000"/>
                  </a:schemeClr>
                </a:solidFill>
                <a:latin typeface="Google Sans"/>
              </a:rPr>
              <a:t>drugs</a:t>
            </a:r>
            <a:r>
              <a:rPr lang="es-ES" sz="2800" dirty="0">
                <a:solidFill>
                  <a:schemeClr val="accent2">
                    <a:lumMod val="50000"/>
                  </a:schemeClr>
                </a:solidFill>
                <a:latin typeface="Google Sans"/>
              </a:rPr>
              <a:t> and hormones, </a:t>
            </a:r>
            <a:r>
              <a:rPr lang="es-ES" sz="2800" dirty="0" err="1">
                <a:solidFill>
                  <a:schemeClr val="accent2">
                    <a:lumMod val="50000"/>
                  </a:schemeClr>
                </a:solidFill>
                <a:latin typeface="Google Sans"/>
              </a:rPr>
              <a:t>among</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others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The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effects</a:t>
            </a:r>
            <a:r>
              <a:rPr lang="es-ES" sz="2800" dirty="0">
                <a:solidFill>
                  <a:schemeClr val="accent2">
                    <a:lumMod val="50000"/>
                  </a:schemeClr>
                </a:solidFill>
                <a:latin typeface="Google Sans"/>
              </a:rPr>
              <a:t> of </a:t>
            </a:r>
            <a:r>
              <a:rPr lang="es-ES" sz="2800" dirty="0" err="1">
                <a:solidFill>
                  <a:schemeClr val="accent2">
                    <a:lumMod val="50000"/>
                  </a:schemeClr>
                </a:solidFill>
                <a:latin typeface="Google Sans"/>
              </a:rPr>
              <a:t>these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substances</a:t>
            </a:r>
            <a:r>
              <a:rPr lang="es-ES" sz="2800" dirty="0">
                <a:solidFill>
                  <a:schemeClr val="accent2">
                    <a:lumMod val="50000"/>
                  </a:schemeClr>
                </a:solidFill>
                <a:latin typeface="Google Sans"/>
              </a:rPr>
              <a:t> are </a:t>
            </a:r>
            <a:r>
              <a:rPr lang="es-ES" sz="2800" dirty="0" err="1">
                <a:solidFill>
                  <a:schemeClr val="accent2">
                    <a:lumMod val="50000"/>
                  </a:schemeClr>
                </a:solidFill>
                <a:latin typeface="Google Sans"/>
              </a:rPr>
              <a:t>death</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by</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poisoning</a:t>
            </a:r>
            <a:r>
              <a:rPr lang="es-ES" sz="2800" dirty="0">
                <a:solidFill>
                  <a:schemeClr val="accent2">
                    <a:lumMod val="50000"/>
                  </a:schemeClr>
                </a:solidFill>
                <a:latin typeface="Google Sans"/>
              </a:rPr>
              <a:t> in </a:t>
            </a:r>
            <a:r>
              <a:rPr lang="es-ES" sz="2800" dirty="0" err="1">
                <a:solidFill>
                  <a:schemeClr val="accent2">
                    <a:lumMod val="50000"/>
                  </a:schemeClr>
                </a:solidFill>
                <a:latin typeface="Google Sans"/>
              </a:rPr>
              <a:t>the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most</a:t>
            </a:r>
            <a:r>
              <a:rPr lang="es-ES" sz="2800" dirty="0">
                <a:solidFill>
                  <a:schemeClr val="accent2">
                    <a:lumMod val="50000"/>
                  </a:schemeClr>
                </a:solidFill>
                <a:latin typeface="Google Sans"/>
              </a:rPr>
              <a:t> extreme cases, </a:t>
            </a:r>
            <a:r>
              <a:rPr lang="es-ES" sz="2800" dirty="0" err="1">
                <a:solidFill>
                  <a:schemeClr val="accent2">
                    <a:lumMod val="50000"/>
                  </a:schemeClr>
                </a:solidFill>
                <a:latin typeface="Google Sans"/>
              </a:rPr>
              <a:t>the</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appearance</a:t>
            </a:r>
            <a:r>
              <a:rPr lang="es-ES" sz="2800" dirty="0">
                <a:solidFill>
                  <a:schemeClr val="accent2">
                    <a:lumMod val="50000"/>
                  </a:schemeClr>
                </a:solidFill>
                <a:latin typeface="Google Sans"/>
              </a:rPr>
              <a:t> of </a:t>
            </a:r>
            <a:r>
              <a:rPr lang="es-ES" sz="2800" dirty="0" err="1">
                <a:solidFill>
                  <a:schemeClr val="accent2">
                    <a:lumMod val="50000"/>
                  </a:schemeClr>
                </a:solidFill>
                <a:latin typeface="Google Sans"/>
              </a:rPr>
              <a:t>malformations</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different</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metabolic</a:t>
            </a:r>
            <a:r>
              <a:rPr lang="es-ES" sz="2800" dirty="0">
                <a:solidFill>
                  <a:schemeClr val="accent2">
                    <a:lumMod val="50000"/>
                  </a:schemeClr>
                </a:solidFill>
                <a:latin typeface="Google Sans"/>
              </a:rPr>
              <a:t> and </a:t>
            </a:r>
            <a:r>
              <a:rPr lang="es-ES" sz="2800" dirty="0" err="1">
                <a:solidFill>
                  <a:schemeClr val="accent2">
                    <a:lumMod val="50000"/>
                  </a:schemeClr>
                </a:solidFill>
                <a:latin typeface="Google Sans"/>
              </a:rPr>
              <a:t>behavioral</a:t>
            </a:r>
            <a:r>
              <a:rPr lang="es-ES" sz="2800" dirty="0">
                <a:solidFill>
                  <a:schemeClr val="accent2">
                    <a:lumMod val="50000"/>
                  </a:schemeClr>
                </a:solidFill>
                <a:latin typeface="Google Sans"/>
              </a:rPr>
              <a:t> </a:t>
            </a:r>
            <a:r>
              <a:rPr lang="es-ES" sz="2800" dirty="0" err="1">
                <a:solidFill>
                  <a:schemeClr val="accent2">
                    <a:lumMod val="50000"/>
                  </a:schemeClr>
                </a:solidFill>
                <a:latin typeface="Google Sans"/>
              </a:rPr>
              <a:t>disorders</a:t>
            </a:r>
            <a:r>
              <a:rPr lang="es-ES" sz="2800" dirty="0">
                <a:solidFill>
                  <a:schemeClr val="accent2">
                    <a:lumMod val="50000"/>
                  </a:schemeClr>
                </a:solidFill>
                <a:latin typeface="Google Sans"/>
              </a:rPr>
              <a:t>, </a:t>
            </a:r>
            <a:r>
              <a:rPr lang="es-ES" sz="2800" dirty="0" smtClean="0">
                <a:solidFill>
                  <a:schemeClr val="accent2">
                    <a:lumMod val="50000"/>
                  </a:schemeClr>
                </a:solidFill>
                <a:latin typeface="Google Sans"/>
              </a:rPr>
              <a:t>and </a:t>
            </a:r>
            <a:r>
              <a:rPr lang="es-ES" sz="2800" dirty="0" err="1" smtClean="0">
                <a:solidFill>
                  <a:schemeClr val="accent2">
                    <a:lumMod val="50000"/>
                  </a:schemeClr>
                </a:solidFill>
                <a:latin typeface="Google Sans"/>
              </a:rPr>
              <a:t>bioaccumulation</a:t>
            </a:r>
            <a:r>
              <a:rPr lang="es-ES" sz="2800" dirty="0" smtClean="0">
                <a:solidFill>
                  <a:schemeClr val="accent2">
                    <a:lumMod val="50000"/>
                  </a:schemeClr>
                </a:solidFill>
                <a:latin typeface="Google Sans"/>
              </a:rPr>
              <a:t> in </a:t>
            </a:r>
            <a:r>
              <a:rPr lang="es-ES" sz="2800" dirty="0" err="1" smtClean="0">
                <a:solidFill>
                  <a:schemeClr val="accent2">
                    <a:lumMod val="50000"/>
                  </a:schemeClr>
                </a:solidFill>
                <a:latin typeface="Google Sans"/>
              </a:rPr>
              <a:t>the</a:t>
            </a:r>
            <a:r>
              <a:rPr lang="es-ES" sz="2800" dirty="0" smtClean="0">
                <a:solidFill>
                  <a:schemeClr val="accent2">
                    <a:lumMod val="50000"/>
                  </a:schemeClr>
                </a:solidFill>
                <a:latin typeface="Google Sans"/>
              </a:rPr>
              <a:t> </a:t>
            </a:r>
            <a:r>
              <a:rPr lang="es-ES" sz="2800" dirty="0" err="1" smtClean="0">
                <a:solidFill>
                  <a:schemeClr val="accent2">
                    <a:lumMod val="50000"/>
                  </a:schemeClr>
                </a:solidFill>
                <a:latin typeface="Google Sans"/>
              </a:rPr>
              <a:t>trophic</a:t>
            </a:r>
            <a:r>
              <a:rPr lang="es-ES" sz="2800" dirty="0" smtClean="0">
                <a:solidFill>
                  <a:schemeClr val="accent2">
                    <a:lumMod val="50000"/>
                  </a:schemeClr>
                </a:solidFill>
                <a:latin typeface="Google Sans"/>
              </a:rPr>
              <a:t> </a:t>
            </a:r>
            <a:r>
              <a:rPr lang="es-ES" sz="2800" dirty="0" err="1" smtClean="0">
                <a:solidFill>
                  <a:schemeClr val="accent2">
                    <a:lumMod val="50000"/>
                  </a:schemeClr>
                </a:solidFill>
                <a:latin typeface="Google Sans"/>
              </a:rPr>
              <a:t>chain</a:t>
            </a:r>
            <a:r>
              <a:rPr lang="es-ES" sz="2800" dirty="0" smtClean="0">
                <a:solidFill>
                  <a:schemeClr val="accent2">
                    <a:lumMod val="50000"/>
                  </a:schemeClr>
                </a:solidFill>
                <a:latin typeface="Google Sans"/>
              </a:rPr>
              <a:t>, </a:t>
            </a:r>
            <a:r>
              <a:rPr lang="es-ES" sz="2800" dirty="0" err="1" smtClean="0">
                <a:solidFill>
                  <a:schemeClr val="accent2">
                    <a:lumMod val="50000"/>
                  </a:schemeClr>
                </a:solidFill>
                <a:latin typeface="Google Sans"/>
              </a:rPr>
              <a:t>which</a:t>
            </a:r>
            <a:r>
              <a:rPr lang="es-ES" sz="2800" dirty="0" smtClean="0">
                <a:solidFill>
                  <a:schemeClr val="accent2">
                    <a:lumMod val="50000"/>
                  </a:schemeClr>
                </a:solidFill>
                <a:latin typeface="Google Sans"/>
              </a:rPr>
              <a:t> can </a:t>
            </a:r>
            <a:r>
              <a:rPr lang="es-ES" sz="2800" dirty="0" err="1" smtClean="0">
                <a:solidFill>
                  <a:schemeClr val="accent2">
                    <a:lumMod val="50000"/>
                  </a:schemeClr>
                </a:solidFill>
                <a:latin typeface="Google Sans"/>
              </a:rPr>
              <a:t>reach</a:t>
            </a:r>
            <a:r>
              <a:rPr lang="es-ES" sz="2800" dirty="0" smtClean="0">
                <a:solidFill>
                  <a:schemeClr val="accent2">
                    <a:lumMod val="50000"/>
                  </a:schemeClr>
                </a:solidFill>
                <a:latin typeface="Google Sans"/>
              </a:rPr>
              <a:t> </a:t>
            </a:r>
            <a:r>
              <a:rPr lang="es-ES" sz="2800" dirty="0" err="1" smtClean="0">
                <a:solidFill>
                  <a:schemeClr val="accent2">
                    <a:lumMod val="50000"/>
                  </a:schemeClr>
                </a:solidFill>
                <a:latin typeface="Google Sans"/>
              </a:rPr>
              <a:t>us</a:t>
            </a:r>
            <a:r>
              <a:rPr lang="es-ES" sz="2800" dirty="0" smtClean="0">
                <a:solidFill>
                  <a:schemeClr val="accent2">
                    <a:lumMod val="50000"/>
                  </a:schemeClr>
                </a:solidFill>
                <a:latin typeface="Google Sans"/>
              </a:rPr>
              <a:t> </a:t>
            </a:r>
            <a:r>
              <a:rPr lang="es-ES" sz="2800" dirty="0" err="1" smtClean="0">
                <a:solidFill>
                  <a:schemeClr val="accent2">
                    <a:lumMod val="50000"/>
                  </a:schemeClr>
                </a:solidFill>
                <a:latin typeface="Google Sans"/>
              </a:rPr>
              <a:t>again</a:t>
            </a:r>
            <a:r>
              <a:rPr lang="es-ES" sz="2800" dirty="0" smtClean="0">
                <a:solidFill>
                  <a:schemeClr val="accent2">
                    <a:lumMod val="50000"/>
                  </a:schemeClr>
                </a:solidFill>
              </a:rPr>
              <a:t> </a:t>
            </a:r>
            <a:endParaRPr lang="es-ES" sz="2800" dirty="0" smtClean="0">
              <a:solidFill>
                <a:schemeClr val="accent2">
                  <a:lumMod val="50000"/>
                </a:schemeClr>
              </a:solidFill>
              <a:latin typeface="Arial" panose="020B0604020202020204" pitchFamily="34" charset="0"/>
            </a:endParaRPr>
          </a:p>
          <a:p>
            <a:endParaRPr lang="es-ES" dirty="0"/>
          </a:p>
        </p:txBody>
      </p:sp>
      <p:pic>
        <p:nvPicPr>
          <p:cNvPr id="3077" name="Picture 5" descr="Contaminación química en los océanos - La Química y la Biología Ma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990" y="134356"/>
            <a:ext cx="3477660" cy="216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4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68657"/>
            <a:ext cx="8596668" cy="1320800"/>
          </a:xfrm>
        </p:spPr>
        <p:txBody>
          <a:bodyPr>
            <a:noAutofit/>
          </a:bodyPr>
          <a:lstStyle/>
          <a:p>
            <a:pPr lvl="0"/>
            <a:r>
              <a:rPr lang="es-ES" u="sng" dirty="0" smtClean="0"/>
              <a:t>2.</a:t>
            </a:r>
            <a:r>
              <a:rPr lang="es-ES" u="sng" dirty="0" smtClean="0">
                <a:latin typeface="Google Sans"/>
              </a:rPr>
              <a:t> Causes and </a:t>
            </a:r>
            <a:r>
              <a:rPr lang="es-ES" u="sng" dirty="0" err="1" smtClean="0">
                <a:latin typeface="Google Sans"/>
              </a:rPr>
              <a:t>consequences</a:t>
            </a:r>
            <a:r>
              <a:rPr lang="es-ES" dirty="0">
                <a:latin typeface="Arial" panose="020B0604020202020204" pitchFamily="34" charset="0"/>
              </a:rPr>
              <a:t/>
            </a:r>
            <a:br>
              <a:rPr lang="es-ES" dirty="0">
                <a:latin typeface="Arial" panose="020B0604020202020204" pitchFamily="34" charset="0"/>
              </a:rPr>
            </a:br>
            <a:endParaRPr lang="es-ES" dirty="0"/>
          </a:p>
        </p:txBody>
      </p:sp>
      <p:sp>
        <p:nvSpPr>
          <p:cNvPr id="3" name="Marcador de contenido 2"/>
          <p:cNvSpPr>
            <a:spLocks noGrp="1"/>
          </p:cNvSpPr>
          <p:nvPr>
            <p:ph idx="1"/>
          </p:nvPr>
        </p:nvSpPr>
        <p:spPr>
          <a:xfrm>
            <a:off x="677334" y="1889457"/>
            <a:ext cx="8596668" cy="2805373"/>
          </a:xfrm>
        </p:spPr>
        <p:txBody>
          <a:bodyPr>
            <a:normAutofit/>
          </a:bodyPr>
          <a:lstStyle/>
          <a:p>
            <a:pPr lvl="0"/>
            <a:r>
              <a:rPr lang="es-ES" sz="2800" dirty="0" err="1">
                <a:solidFill>
                  <a:schemeClr val="accent2">
                    <a:lumMod val="50000"/>
                  </a:schemeClr>
                </a:solidFill>
                <a:latin typeface="Google Sans"/>
                <a:cs typeface="Arial" panose="020B0604020202020204" pitchFamily="34" charset="0"/>
              </a:rPr>
              <a:t>Trash</a:t>
            </a:r>
            <a:r>
              <a:rPr lang="es-ES" sz="2800" dirty="0">
                <a:solidFill>
                  <a:schemeClr val="accent2">
                    <a:lumMod val="50000"/>
                  </a:schemeClr>
                </a:solidFill>
                <a:latin typeface="Google Sans"/>
                <a:cs typeface="Arial" panose="020B0604020202020204" pitchFamily="34" charset="0"/>
              </a:rPr>
              <a:t> can </a:t>
            </a:r>
            <a:r>
              <a:rPr lang="es-ES" sz="2800" dirty="0" err="1">
                <a:solidFill>
                  <a:schemeClr val="accent2">
                    <a:lumMod val="50000"/>
                  </a:schemeClr>
                </a:solidFill>
                <a:latin typeface="Google Sans"/>
                <a:cs typeface="Arial" panose="020B0604020202020204" pitchFamily="34" charset="0"/>
              </a:rPr>
              <a:t>travel</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through</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all</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the</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world's</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rivers</a:t>
            </a:r>
            <a:r>
              <a:rPr lang="es-ES" sz="2800" dirty="0">
                <a:solidFill>
                  <a:schemeClr val="accent2">
                    <a:lumMod val="50000"/>
                  </a:schemeClr>
                </a:solidFill>
                <a:latin typeface="Google Sans"/>
                <a:cs typeface="Arial" panose="020B0604020202020204" pitchFamily="34" charset="0"/>
              </a:rPr>
              <a:t> and </a:t>
            </a:r>
            <a:r>
              <a:rPr lang="es-ES" sz="2800" dirty="0" err="1">
                <a:solidFill>
                  <a:schemeClr val="accent2">
                    <a:lumMod val="50000"/>
                  </a:schemeClr>
                </a:solidFill>
                <a:latin typeface="Google Sans"/>
                <a:cs typeface="Arial" panose="020B0604020202020204" pitchFamily="34" charset="0"/>
              </a:rPr>
              <a:t>oceans</a:t>
            </a:r>
            <a:r>
              <a:rPr lang="es-ES" sz="2800" dirty="0">
                <a:solidFill>
                  <a:schemeClr val="accent2">
                    <a:lumMod val="50000"/>
                  </a:schemeClr>
                </a:solidFill>
                <a:latin typeface="Google Sans"/>
                <a:cs typeface="Arial" panose="020B0604020202020204" pitchFamily="34" charset="0"/>
              </a:rPr>
              <a:t>, and </a:t>
            </a:r>
            <a:r>
              <a:rPr lang="es-ES" sz="2800" dirty="0" err="1">
                <a:solidFill>
                  <a:schemeClr val="accent2">
                    <a:lumMod val="50000"/>
                  </a:schemeClr>
                </a:solidFill>
                <a:latin typeface="Google Sans"/>
                <a:cs typeface="Arial" panose="020B0604020202020204" pitchFamily="34" charset="0"/>
              </a:rPr>
              <a:t>accumulate</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on</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beaches</a:t>
            </a:r>
            <a:r>
              <a:rPr lang="es-ES" sz="2800" dirty="0">
                <a:solidFill>
                  <a:schemeClr val="accent2">
                    <a:lumMod val="50000"/>
                  </a:schemeClr>
                </a:solidFill>
                <a:latin typeface="Google Sans"/>
                <a:cs typeface="Arial" panose="020B0604020202020204" pitchFamily="34" charset="0"/>
              </a:rPr>
              <a:t> and in </a:t>
            </a:r>
            <a:r>
              <a:rPr lang="es-ES" sz="2800" dirty="0" err="1">
                <a:solidFill>
                  <a:schemeClr val="accent2">
                    <a:lumMod val="50000"/>
                  </a:schemeClr>
                </a:solidFill>
                <a:latin typeface="Google Sans"/>
                <a:cs typeface="Arial" panose="020B0604020202020204" pitchFamily="34" charset="0"/>
              </a:rPr>
              <a:t>ocean</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gyres</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These</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wastes</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damage</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physical</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habitats</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transport</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chemical</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pollutants</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threaten</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aquatic</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life</a:t>
            </a:r>
            <a:r>
              <a:rPr lang="es-ES" sz="2800" dirty="0">
                <a:solidFill>
                  <a:schemeClr val="accent2">
                    <a:lumMod val="50000"/>
                  </a:schemeClr>
                </a:solidFill>
                <a:latin typeface="Google Sans"/>
                <a:cs typeface="Arial" panose="020B0604020202020204" pitchFamily="34" charset="0"/>
              </a:rPr>
              <a:t>, and </a:t>
            </a:r>
            <a:r>
              <a:rPr lang="es-ES" sz="2800" dirty="0" err="1">
                <a:solidFill>
                  <a:schemeClr val="accent2">
                    <a:lumMod val="50000"/>
                  </a:schemeClr>
                </a:solidFill>
                <a:latin typeface="Google Sans"/>
                <a:cs typeface="Arial" panose="020B0604020202020204" pitchFamily="34" charset="0"/>
              </a:rPr>
              <a:t>interfere</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with</a:t>
            </a:r>
            <a:r>
              <a:rPr lang="es-ES" sz="2800" dirty="0">
                <a:solidFill>
                  <a:schemeClr val="accent2">
                    <a:lumMod val="50000"/>
                  </a:schemeClr>
                </a:solidFill>
                <a:latin typeface="Google Sans"/>
                <a:cs typeface="Arial" panose="020B0604020202020204" pitchFamily="34" charset="0"/>
              </a:rPr>
              <a:t> human use of </a:t>
            </a:r>
            <a:r>
              <a:rPr lang="es-ES" sz="2800" dirty="0" err="1">
                <a:solidFill>
                  <a:schemeClr val="accent2">
                    <a:lumMod val="50000"/>
                  </a:schemeClr>
                </a:solidFill>
                <a:latin typeface="Google Sans"/>
                <a:cs typeface="Arial" panose="020B0604020202020204" pitchFamily="34" charset="0"/>
              </a:rPr>
              <a:t>rivers</a:t>
            </a:r>
            <a:r>
              <a:rPr lang="es-ES" sz="2800" dirty="0">
                <a:solidFill>
                  <a:schemeClr val="accent2">
                    <a:lumMod val="50000"/>
                  </a:schemeClr>
                </a:solidFill>
                <a:latin typeface="Google Sans"/>
                <a:cs typeface="Arial" panose="020B0604020202020204" pitchFamily="34" charset="0"/>
              </a:rPr>
              <a:t> and </a:t>
            </a:r>
            <a:r>
              <a:rPr lang="es-ES" sz="2800" dirty="0" err="1">
                <a:solidFill>
                  <a:schemeClr val="accent2">
                    <a:lumMod val="50000"/>
                  </a:schemeClr>
                </a:solidFill>
                <a:latin typeface="Google Sans"/>
                <a:cs typeface="Arial" panose="020B0604020202020204" pitchFamily="34" charset="0"/>
              </a:rPr>
              <a:t>river</a:t>
            </a:r>
            <a:r>
              <a:rPr lang="es-ES" sz="2800" dirty="0">
                <a:solidFill>
                  <a:schemeClr val="accent2">
                    <a:lumMod val="50000"/>
                  </a:schemeClr>
                </a:solidFill>
                <a:latin typeface="Google Sans"/>
                <a:cs typeface="Arial" panose="020B0604020202020204" pitchFamily="34" charset="0"/>
              </a:rPr>
              <a:t>, marine and </a:t>
            </a:r>
            <a:r>
              <a:rPr lang="es-ES" sz="2800" dirty="0" err="1">
                <a:solidFill>
                  <a:schemeClr val="accent2">
                    <a:lumMod val="50000"/>
                  </a:schemeClr>
                </a:solidFill>
                <a:latin typeface="Google Sans"/>
                <a:cs typeface="Arial" panose="020B0604020202020204" pitchFamily="34" charset="0"/>
              </a:rPr>
              <a:t>coastal</a:t>
            </a:r>
            <a:r>
              <a:rPr lang="es-ES" sz="2800" dirty="0">
                <a:solidFill>
                  <a:schemeClr val="accent2">
                    <a:lumMod val="50000"/>
                  </a:schemeClr>
                </a:solidFill>
                <a:latin typeface="Google Sans"/>
                <a:cs typeface="Arial" panose="020B0604020202020204" pitchFamily="34" charset="0"/>
              </a:rPr>
              <a:t> </a:t>
            </a:r>
            <a:r>
              <a:rPr lang="es-ES" sz="2800" dirty="0" err="1">
                <a:solidFill>
                  <a:schemeClr val="accent2">
                    <a:lumMod val="50000"/>
                  </a:schemeClr>
                </a:solidFill>
                <a:latin typeface="Google Sans"/>
                <a:cs typeface="Arial" panose="020B0604020202020204" pitchFamily="34" charset="0"/>
              </a:rPr>
              <a:t>environments</a:t>
            </a:r>
            <a:r>
              <a:rPr lang="es-ES" sz="2800" dirty="0">
                <a:solidFill>
                  <a:schemeClr val="accent2">
                    <a:lumMod val="50000"/>
                  </a:schemeClr>
                </a:solidFill>
                <a:latin typeface="Google Sans"/>
                <a:cs typeface="Arial" panose="020B0604020202020204" pitchFamily="34" charset="0"/>
              </a:rPr>
              <a:t>.</a:t>
            </a:r>
            <a:endParaRPr lang="es-ES" sz="2800" dirty="0">
              <a:solidFill>
                <a:schemeClr val="accent2">
                  <a:lumMod val="50000"/>
                </a:schemeClr>
              </a:solidFill>
              <a:latin typeface="Arial" panose="020B0604020202020204" pitchFamily="34" charset="0"/>
              <a:cs typeface="Arial" panose="020B0604020202020204" pitchFamily="34" charset="0"/>
            </a:endParaRPr>
          </a:p>
          <a:p>
            <a:pPr marL="0" indent="0">
              <a:buNone/>
            </a:pPr>
            <a:endParaRPr lang="es-ES" sz="2400" dirty="0">
              <a:solidFill>
                <a:schemeClr val="accent2">
                  <a:lumMod val="50000"/>
                </a:schemeClr>
              </a:solidFill>
            </a:endParaRPr>
          </a:p>
        </p:txBody>
      </p:sp>
      <p:sp>
        <p:nvSpPr>
          <p:cNvPr id="4" name="Rectangle 1"/>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pic>
        <p:nvPicPr>
          <p:cNvPr id="4105" name="Picture 9" descr="El 80% de la basura que se encuentra en los mares procede de actividades  terrest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793" y="4797946"/>
            <a:ext cx="2760890" cy="1873724"/>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Miles de animales afectados por basura en el 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324" y="4694830"/>
            <a:ext cx="2950851" cy="197684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BASURA PLÁSTICA: LA REINA ASESINA DE LOS MA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548" y="4506036"/>
            <a:ext cx="3867204" cy="216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2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t>3.Causes and </a:t>
            </a:r>
            <a:r>
              <a:rPr lang="es-ES" u="sng" dirty="0" err="1" smtClean="0"/>
              <a:t>consequences</a:t>
            </a:r>
            <a:endParaRPr lang="es-ES" u="sng" dirty="0"/>
          </a:p>
        </p:txBody>
      </p:sp>
      <p:sp>
        <p:nvSpPr>
          <p:cNvPr id="7" name="Marcador de contenido 6"/>
          <p:cNvSpPr>
            <a:spLocks noGrp="1"/>
          </p:cNvSpPr>
          <p:nvPr>
            <p:ph idx="1"/>
          </p:nvPr>
        </p:nvSpPr>
        <p:spPr>
          <a:xfrm>
            <a:off x="677334" y="1760562"/>
            <a:ext cx="8596668" cy="3043450"/>
          </a:xfrm>
        </p:spPr>
        <p:txBody>
          <a:bodyPr/>
          <a:lstStyle/>
          <a:p>
            <a:r>
              <a:rPr lang="en-US" dirty="0"/>
              <a:t/>
            </a:r>
            <a:br>
              <a:rPr lang="en-US" dirty="0"/>
            </a:br>
            <a:r>
              <a:rPr lang="en-US" sz="2800" dirty="0">
                <a:solidFill>
                  <a:schemeClr val="accent2">
                    <a:lumMod val="50000"/>
                  </a:schemeClr>
                </a:solidFill>
              </a:rPr>
              <a:t>And what are the main consequences that this causes? First, the disappearance of biodiversity and aquatic ecosystems. Also the human being is very harmed due to the alteration in the food chain and contracts diseases when drinking or using contaminated water.</a:t>
            </a:r>
            <a:endParaRPr lang="es-ES" sz="2800" dirty="0">
              <a:solidFill>
                <a:schemeClr val="accent2">
                  <a:lumMod val="50000"/>
                </a:schemeClr>
              </a:solidFill>
            </a:endParaRPr>
          </a:p>
        </p:txBody>
      </p:sp>
      <p:pic>
        <p:nvPicPr>
          <p:cNvPr id="5134" name="Picture 14" descr="Diez localidades de costa que vierten sus aguas fecales al m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160" y="4804012"/>
            <a:ext cx="3193577" cy="1796387"/>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6" descr="Fundacion Ecomar - ¿Qué son las aguas residu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8" name="Picture 18" descr="Fundacion Ecomar - ¿Qué son las aguas residu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454" y="4628304"/>
            <a:ext cx="3365548" cy="197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0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u="sng" dirty="0" err="1" smtClean="0"/>
              <a:t>Solutions</a:t>
            </a:r>
            <a:endParaRPr lang="es-ES" sz="4400" u="sng" dirty="0"/>
          </a:p>
        </p:txBody>
      </p:sp>
      <p:sp>
        <p:nvSpPr>
          <p:cNvPr id="3" name="Marcador de contenido 2"/>
          <p:cNvSpPr>
            <a:spLocks noGrp="1"/>
          </p:cNvSpPr>
          <p:nvPr>
            <p:ph idx="1"/>
          </p:nvPr>
        </p:nvSpPr>
        <p:spPr>
          <a:xfrm>
            <a:off x="677334" y="1930401"/>
            <a:ext cx="8596668" cy="4110962"/>
          </a:xfrm>
        </p:spPr>
        <p:txBody>
          <a:bodyPr>
            <a:normAutofit/>
          </a:bodyPr>
          <a:lstStyle/>
          <a:p>
            <a:r>
              <a:rPr lang="en-US" sz="2800" dirty="0" smtClean="0">
                <a:solidFill>
                  <a:schemeClr val="accent2">
                    <a:lumMod val="50000"/>
                  </a:schemeClr>
                </a:solidFill>
              </a:rPr>
              <a:t>-Ban </a:t>
            </a:r>
            <a:r>
              <a:rPr lang="en-US" sz="2800" dirty="0">
                <a:solidFill>
                  <a:schemeClr val="accent2">
                    <a:lumMod val="50000"/>
                  </a:schemeClr>
                </a:solidFill>
              </a:rPr>
              <a:t>the use of disposable plastics and adopt garbage control policies</a:t>
            </a:r>
            <a:r>
              <a:rPr lang="en-US" sz="2800" dirty="0" smtClean="0"/>
              <a:t>.</a:t>
            </a:r>
          </a:p>
          <a:p>
            <a:r>
              <a:rPr lang="es-ES" sz="2800" dirty="0" smtClean="0">
                <a:solidFill>
                  <a:schemeClr val="accent2">
                    <a:lumMod val="50000"/>
                  </a:schemeClr>
                </a:solidFill>
              </a:rPr>
              <a:t>-Reduce </a:t>
            </a:r>
            <a:r>
              <a:rPr lang="es-ES" sz="2800" dirty="0" err="1">
                <a:solidFill>
                  <a:schemeClr val="accent2">
                    <a:lumMod val="50000"/>
                  </a:schemeClr>
                </a:solidFill>
              </a:rPr>
              <a:t>or</a:t>
            </a:r>
            <a:r>
              <a:rPr lang="es-ES" sz="2800" dirty="0">
                <a:solidFill>
                  <a:schemeClr val="accent2">
                    <a:lumMod val="50000"/>
                  </a:schemeClr>
                </a:solidFill>
              </a:rPr>
              <a:t> </a:t>
            </a:r>
            <a:r>
              <a:rPr lang="es-ES" sz="2800" dirty="0" err="1">
                <a:solidFill>
                  <a:schemeClr val="accent2">
                    <a:lumMod val="50000"/>
                  </a:schemeClr>
                </a:solidFill>
              </a:rPr>
              <a:t>recycle</a:t>
            </a:r>
            <a:r>
              <a:rPr lang="es-ES" sz="2800" dirty="0">
                <a:solidFill>
                  <a:schemeClr val="accent2">
                    <a:lumMod val="50000"/>
                  </a:schemeClr>
                </a:solidFill>
              </a:rPr>
              <a:t> </a:t>
            </a:r>
            <a:r>
              <a:rPr lang="es-ES" sz="2800" dirty="0" err="1" smtClean="0">
                <a:solidFill>
                  <a:schemeClr val="accent2">
                    <a:lumMod val="50000"/>
                  </a:schemeClr>
                </a:solidFill>
              </a:rPr>
              <a:t>plastic</a:t>
            </a:r>
            <a:endParaRPr lang="es-ES" sz="2800" dirty="0" smtClean="0">
              <a:solidFill>
                <a:schemeClr val="accent2">
                  <a:lumMod val="50000"/>
                </a:schemeClr>
              </a:solidFill>
            </a:endParaRPr>
          </a:p>
          <a:p>
            <a:r>
              <a:rPr lang="en-US" sz="2800" dirty="0" smtClean="0">
                <a:solidFill>
                  <a:schemeClr val="accent2">
                    <a:lumMod val="50000"/>
                  </a:schemeClr>
                </a:solidFill>
              </a:rPr>
              <a:t>-Reduce </a:t>
            </a:r>
            <a:r>
              <a:rPr lang="en-US" sz="2800" dirty="0">
                <a:solidFill>
                  <a:schemeClr val="accent2">
                    <a:lumMod val="50000"/>
                  </a:schemeClr>
                </a:solidFill>
              </a:rPr>
              <a:t>the discharge of sewage without </a:t>
            </a:r>
            <a:r>
              <a:rPr lang="en-US" sz="2800" dirty="0" smtClean="0">
                <a:solidFill>
                  <a:schemeClr val="accent2">
                    <a:lumMod val="50000"/>
                  </a:schemeClr>
                </a:solidFill>
              </a:rPr>
              <a:t>treatment</a:t>
            </a:r>
          </a:p>
          <a:p>
            <a:r>
              <a:rPr lang="en-US" sz="2800" dirty="0" smtClean="0">
                <a:solidFill>
                  <a:schemeClr val="accent2">
                    <a:lumMod val="50000"/>
                  </a:schemeClr>
                </a:solidFill>
              </a:rPr>
              <a:t>-Control </a:t>
            </a:r>
            <a:r>
              <a:rPr lang="en-US" sz="2800" dirty="0">
                <a:solidFill>
                  <a:schemeClr val="accent2">
                    <a:lumMod val="50000"/>
                  </a:schemeClr>
                </a:solidFill>
              </a:rPr>
              <a:t>chemical and industrial pollution</a:t>
            </a:r>
            <a:r>
              <a:rPr lang="en-US" sz="2800" dirty="0" smtClean="0"/>
              <a:t>.</a:t>
            </a:r>
          </a:p>
          <a:p>
            <a:r>
              <a:rPr lang="en-US" sz="2800" dirty="0" smtClean="0">
                <a:solidFill>
                  <a:schemeClr val="accent2">
                    <a:lumMod val="50000"/>
                  </a:schemeClr>
                </a:solidFill>
              </a:rPr>
              <a:t>-Improve </a:t>
            </a:r>
            <a:r>
              <a:rPr lang="en-US" sz="2800" dirty="0">
                <a:solidFill>
                  <a:schemeClr val="accent2">
                    <a:lumMod val="50000"/>
                  </a:schemeClr>
                </a:solidFill>
              </a:rPr>
              <a:t>financing for the prevention and control of marine pollution.</a:t>
            </a:r>
            <a:endParaRPr lang="es-ES" sz="2800" dirty="0">
              <a:solidFill>
                <a:schemeClr val="accent2">
                  <a:lumMod val="50000"/>
                </a:schemeClr>
              </a:solidFill>
            </a:endParaRPr>
          </a:p>
        </p:txBody>
      </p:sp>
      <p:pic>
        <p:nvPicPr>
          <p:cNvPr id="6146" name="Picture 2" descr="El camino para reducir la contaminación marina | UND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3664" y="512312"/>
            <a:ext cx="3010706" cy="20118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céanos – Desarrollo Soste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3664" y="2825087"/>
            <a:ext cx="2944291" cy="19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335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69</TotalTime>
  <Words>305</Words>
  <Application>Microsoft Office PowerPoint</Application>
  <PresentationFormat>Panorámica</PresentationFormat>
  <Paragraphs>17</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Google Sans</vt:lpstr>
      <vt:lpstr>Trebuchet MS</vt:lpstr>
      <vt:lpstr>Wingdings 3</vt:lpstr>
      <vt:lpstr>Faceta</vt:lpstr>
      <vt:lpstr>CLIMATE ACTION PROYECT</vt:lpstr>
      <vt:lpstr> The United Nations Sustainable Development Goals (SDGs) are the result of an agreement reached by the United Nations Member States and are made up of a Declaration, 17 Sustainable Development Goals and 169 targets. Member States have agreed to try to achieve them by 2030.</vt:lpstr>
      <vt:lpstr>14.Underwater life</vt:lpstr>
      <vt:lpstr>1.Causes or consequences</vt:lpstr>
      <vt:lpstr>2. Causes and consequences </vt:lpstr>
      <vt:lpstr>3.Causes and consequences</vt:lpstr>
      <vt:lpstr>Solutions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ACTION PROYECT</dc:title>
  <dc:creator>pablomm08</dc:creator>
  <cp:lastModifiedBy>pablomm08</cp:lastModifiedBy>
  <cp:revision>8</cp:revision>
  <dcterms:created xsi:type="dcterms:W3CDTF">2021-01-29T15:46:46Z</dcterms:created>
  <dcterms:modified xsi:type="dcterms:W3CDTF">2021-01-29T16:56:04Z</dcterms:modified>
</cp:coreProperties>
</file>