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1" r:id="rId2"/>
    <p:sldId id="257" r:id="rId3"/>
    <p:sldId id="267" r:id="rId4"/>
    <p:sldId id="265" r:id="rId5"/>
    <p:sldId id="266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  <a:srgbClr val="FF9300"/>
    <a:srgbClr val="00FB92"/>
    <a:srgbClr val="521B93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3"/>
  </p:normalViewPr>
  <p:slideViewPr>
    <p:cSldViewPr snapToGrid="0" snapToObjects="1">
      <p:cViewPr>
        <p:scale>
          <a:sx n="117" d="100"/>
          <a:sy n="117" d="100"/>
        </p:scale>
        <p:origin x="36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A7842-4D3E-224B-8899-8BB555B9D5AB}" type="datetimeFigureOut">
              <a:rPr lang="es-ES" smtClean="0"/>
              <a:t>4/1/21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63B9B-DAA9-F440-B882-3C607E41F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107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128E1-5083-7F41-AC2E-CE40CF984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73BB0E-B932-6747-8D13-A7022914A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8F8A25-0574-9A48-AC5E-FED92C03C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5697AC-84E1-F24A-95A6-20EC68CF6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EA424A-D6EC-6442-95E1-595749804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8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DEAA65-4142-7341-8A02-D570EA56B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91ABCC-E6EE-6143-8867-3766CD541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4C3598-C6C5-914D-AFB1-78B6C9413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DAE42C-FE86-0944-808A-7E4C7AEB7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83F071-E197-2C40-B65D-59218F14A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457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B30EC9-DEFD-E244-BAE6-BEE6156DB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390720-65CC-9047-8015-466C72D28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6DD63D-2C5A-0F48-9381-0ACFEE759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313A10-31E5-F244-AFC9-8D0CF5E9C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B37965-5314-2C45-838D-766E375A2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454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F9D36-72AB-774E-BFFB-4802B2CA1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D06B34-9C1E-974E-89A9-0C33F9686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ECADE2-61C4-5A42-AFBE-E24448930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89B40B-4682-654A-981D-E0AD26819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7124CB-9217-374A-B12A-ABCA36757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796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7E7566-4CDE-F24D-B6EC-DC5FCAB5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85F3B3-D27B-8D47-BA1D-49DD65B60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04ED63-E421-0141-BD3B-D48058DC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F517D0-F325-3C48-8CC5-58073923B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CF89D6-A235-A046-96EB-E5D5A3CFE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01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BE4FB-B50A-9E41-9244-C82B766A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ED45D7-4254-7E44-BC40-296FF94F12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448CE4-B603-0249-B87F-17202AF0E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E5003F-BD00-8A43-B632-8247B8811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43F00F-A6AB-8A4B-83DF-266D8E7F5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6C4BF7-F6A2-804F-9AC7-214EDD488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527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872AAA-705C-A04F-B716-A06125D0B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1693BB-509D-9B49-A922-DB218EFC5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57FB96-591F-CD49-9662-25C0CAF20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325D3A5-4532-4B44-B0AA-69FD70EF6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B185DE2-CA25-E440-9D72-560A9A549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8976229-DCB1-FE43-B75C-64C6CD1AA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85C1E36-2BD4-434F-ABC0-F2703723F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E7FD053-C40A-634D-A08C-7CDA9DA50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2822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62FF84-4C7F-D443-BD81-F5E233723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7CCB38B-ED38-2642-8887-8005D2A6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CF6984-327B-C943-A2F5-FE8B924B9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D38892-7678-5F49-BD4F-DFC297ACA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328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41EE826-626C-904A-A3BB-0E2C81087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F63E2EA-0F70-344E-86B4-1A8FB70C3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458245-F3F4-8848-B73B-AC15EC10D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464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815D0F-53F8-2E4E-9CD7-3703A10D3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7ABEE1-61E5-DF44-B926-FCF4B8E2B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5844B3-50DB-444D-A6AE-CB06CFF81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20E95E-12BA-3948-8DE9-3AD1145C7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8FC70F-ED6A-E347-A15B-9048FB7C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C13A21-23FE-0B4A-9789-4CDF92CFF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95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CB536-26DA-D045-82DE-3A25DF700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74942A3-A045-5E4B-A6C6-6FC4041DD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F392F6-6AF3-2840-BC67-35C88ACB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F72087-1978-2242-BAEE-764F8E796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EBC00B-FEC3-8A47-B92C-7F635E692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3E519D-0CF0-FD45-9126-35FB6567E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212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4A5745-3FC6-BF41-BBFD-F6CFF3B58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F70558-D258-A943-B414-0A836A37A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B86C6E-EB3E-5E4E-A311-FA6827F7A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D25D-C552-5246-9BF7-6CF1833FBCFF}" type="datetimeFigureOut">
              <a:rPr lang="es-ES" smtClean="0"/>
              <a:t>4/1/21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076043-3825-3147-BBD2-DD6A43670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D32C94-8A3F-B14F-8853-E09F748C7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E10DE-A607-4948-ACE6-21D972C55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52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nvestvine.com/myanmar-told-to-embark-on-wind-energy/wind-turbine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A35E138-EB2D-2443-A254-915A3F6183D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DCC7031-BBB3-D441-B3B6-80EBCD398C41}"/>
              </a:ext>
            </a:extLst>
          </p:cNvPr>
          <p:cNvSpPr txBox="1"/>
          <p:nvPr/>
        </p:nvSpPr>
        <p:spPr>
          <a:xfrm>
            <a:off x="5431972" y="580234"/>
            <a:ext cx="68688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dirty="0">
                <a:latin typeface="Bernard MT Condensed" panose="02050806060905020404" pitchFamily="18" charset="77"/>
              </a:rPr>
              <a:t>THE EOLIC ENERGY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2CCD496-CC61-A648-A951-591664A0D420}"/>
              </a:ext>
            </a:extLst>
          </p:cNvPr>
          <p:cNvSpPr txBox="1"/>
          <p:nvPr/>
        </p:nvSpPr>
        <p:spPr>
          <a:xfrm>
            <a:off x="5431972" y="1503564"/>
            <a:ext cx="4822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Aurora Delgado Alijo         Clase:3ºA ESO</a:t>
            </a:r>
          </a:p>
        </p:txBody>
      </p:sp>
    </p:spTree>
    <p:extLst>
      <p:ext uri="{BB962C8B-B14F-4D97-AF65-F5344CB8AC3E}">
        <p14:creationId xmlns:p14="http://schemas.microsoft.com/office/powerpoint/2010/main" val="41978185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554F4E8-A141-C74E-8663-513449321EF3}"/>
              </a:ext>
            </a:extLst>
          </p:cNvPr>
          <p:cNvSpPr txBox="1"/>
          <p:nvPr/>
        </p:nvSpPr>
        <p:spPr>
          <a:xfrm>
            <a:off x="468476" y="1505857"/>
            <a:ext cx="544870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sz="4000" dirty="0" err="1">
                <a:solidFill>
                  <a:srgbClr val="FFC000"/>
                </a:solidFill>
                <a:latin typeface="Bernard MT Condensed" panose="02050806060905020404" pitchFamily="18" charset="77"/>
              </a:rPr>
              <a:t>Where</a:t>
            </a:r>
            <a:r>
              <a:rPr lang="es-ES" sz="4000" dirty="0">
                <a:solidFill>
                  <a:srgbClr val="FFC000"/>
                </a:solidFill>
                <a:latin typeface="Bernard MT Condensed" panose="02050806060905020404" pitchFamily="18" charset="77"/>
              </a:rPr>
              <a:t> do </a:t>
            </a:r>
            <a:r>
              <a:rPr lang="es-ES" sz="4000" dirty="0" err="1">
                <a:solidFill>
                  <a:srgbClr val="FFC000"/>
                </a:solidFill>
                <a:latin typeface="Bernard MT Condensed" panose="02050806060905020404" pitchFamily="18" charset="77"/>
              </a:rPr>
              <a:t>we</a:t>
            </a:r>
            <a:r>
              <a:rPr lang="es-ES" sz="4000" dirty="0">
                <a:solidFill>
                  <a:srgbClr val="FFC000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FFC000"/>
                </a:solidFill>
                <a:latin typeface="Bernard MT Condensed" panose="02050806060905020404" pitchFamily="18" charset="77"/>
              </a:rPr>
              <a:t>install</a:t>
            </a:r>
            <a:r>
              <a:rPr lang="es-ES" sz="4000" dirty="0">
                <a:solidFill>
                  <a:srgbClr val="FFC000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FFC000"/>
                </a:solidFill>
                <a:latin typeface="Bernard MT Condensed" panose="02050806060905020404" pitchFamily="18" charset="77"/>
              </a:rPr>
              <a:t>it</a:t>
            </a:r>
            <a:r>
              <a:rPr lang="es-ES" sz="4000" dirty="0">
                <a:solidFill>
                  <a:srgbClr val="FFC000"/>
                </a:solidFill>
                <a:latin typeface="Bernard MT Condensed" panose="02050806060905020404" pitchFamily="18" charset="77"/>
              </a:rPr>
              <a:t>? </a:t>
            </a:r>
            <a:r>
              <a:rPr lang="es-ES" sz="4000" dirty="0">
                <a:solidFill>
                  <a:srgbClr val="FFC000"/>
                </a:solidFill>
                <a:effectLst/>
                <a:latin typeface="Bernard MT Condensed" panose="02050806060905020404" pitchFamily="18" charset="77"/>
              </a:rPr>
              <a:t>And </a:t>
            </a:r>
            <a:r>
              <a:rPr lang="es-ES" sz="4000" dirty="0" err="1">
                <a:solidFill>
                  <a:srgbClr val="FFC000"/>
                </a:solidFill>
                <a:effectLst/>
                <a:latin typeface="Bernard MT Condensed" panose="02050806060905020404" pitchFamily="18" charset="77"/>
              </a:rPr>
              <a:t>why</a:t>
            </a:r>
            <a:r>
              <a:rPr lang="es-ES" sz="4000" dirty="0">
                <a:solidFill>
                  <a:srgbClr val="FFC000"/>
                </a:solidFill>
                <a:effectLst/>
                <a:latin typeface="Bernard MT Condensed" panose="02050806060905020404" pitchFamily="18" charset="77"/>
              </a:rPr>
              <a:t> ? </a:t>
            </a:r>
          </a:p>
          <a:p>
            <a:endParaRPr lang="es-E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472FA5A-C3A7-6C48-B181-79AE97656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487" y="1505857"/>
            <a:ext cx="5794513" cy="384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DAB7283-CAE8-0D4B-A6EC-401B4EE2EFE0}"/>
              </a:ext>
            </a:extLst>
          </p:cNvPr>
          <p:cNvSpPr txBox="1"/>
          <p:nvPr/>
        </p:nvSpPr>
        <p:spPr>
          <a:xfrm>
            <a:off x="591143" y="3106295"/>
            <a:ext cx="52033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effectLst/>
              </a:rPr>
              <a:t>The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uncertainty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about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the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behavior</a:t>
            </a:r>
            <a:r>
              <a:rPr lang="es-ES" dirty="0">
                <a:effectLst/>
              </a:rPr>
              <a:t> of </a:t>
            </a:r>
            <a:r>
              <a:rPr lang="es-ES" dirty="0" err="1">
                <a:effectLst/>
              </a:rPr>
              <a:t>the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wind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is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the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main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handicap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when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installing</a:t>
            </a:r>
            <a:r>
              <a:rPr lang="es-ES" dirty="0">
                <a:effectLst/>
              </a:rPr>
              <a:t> a </a:t>
            </a:r>
            <a:r>
              <a:rPr lang="es-ES" dirty="0" err="1">
                <a:effectLst/>
              </a:rPr>
              <a:t>wind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farm</a:t>
            </a:r>
            <a:r>
              <a:rPr lang="es-ES" dirty="0">
                <a:effectLst/>
              </a:rPr>
              <a:t>, </a:t>
            </a:r>
            <a:r>
              <a:rPr lang="es-ES" dirty="0" err="1">
                <a:effectLst/>
              </a:rPr>
              <a:t>especially</a:t>
            </a:r>
            <a:r>
              <a:rPr lang="es-ES" dirty="0">
                <a:effectLst/>
              </a:rPr>
              <a:t> in places </a:t>
            </a:r>
            <a:r>
              <a:rPr lang="es-ES" dirty="0" err="1">
                <a:effectLst/>
              </a:rPr>
              <a:t>with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complex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orography</a:t>
            </a:r>
            <a:r>
              <a:rPr lang="es-ES" dirty="0">
                <a:effectLst/>
              </a:rPr>
              <a:t>. </a:t>
            </a:r>
            <a:r>
              <a:rPr lang="es-ES" dirty="0" err="1">
                <a:effectLst/>
              </a:rPr>
              <a:t>It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is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useless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for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an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area</a:t>
            </a:r>
            <a:r>
              <a:rPr lang="es-ES" dirty="0">
                <a:effectLst/>
              </a:rPr>
              <a:t> to </a:t>
            </a:r>
            <a:r>
              <a:rPr lang="es-ES" dirty="0" err="1">
                <a:effectLst/>
              </a:rPr>
              <a:t>have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the</a:t>
            </a:r>
            <a:r>
              <a:rPr lang="es-ES" dirty="0">
                <a:effectLst/>
              </a:rPr>
              <a:t> ideal </a:t>
            </a:r>
            <a:r>
              <a:rPr lang="es-ES" dirty="0" err="1">
                <a:effectLst/>
              </a:rPr>
              <a:t>conditions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for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the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generation</a:t>
            </a:r>
            <a:r>
              <a:rPr lang="es-ES" dirty="0">
                <a:effectLst/>
              </a:rPr>
              <a:t> of </a:t>
            </a:r>
            <a:r>
              <a:rPr lang="es-ES" dirty="0" err="1">
                <a:effectLst/>
              </a:rPr>
              <a:t>wind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energy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if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there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is</a:t>
            </a:r>
            <a:r>
              <a:rPr lang="es-ES" dirty="0">
                <a:effectLst/>
              </a:rPr>
              <a:t> no </a:t>
            </a:r>
            <a:r>
              <a:rPr lang="es-ES" dirty="0" err="1">
                <a:effectLst/>
              </a:rPr>
              <a:t>nearby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community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that</a:t>
            </a:r>
            <a:r>
              <a:rPr lang="es-ES" dirty="0">
                <a:effectLst/>
              </a:rPr>
              <a:t> can consume </a:t>
            </a:r>
            <a:r>
              <a:rPr lang="es-ES" dirty="0" err="1">
                <a:effectLst/>
              </a:rPr>
              <a:t>it</a:t>
            </a:r>
            <a:r>
              <a:rPr lang="es-ES" dirty="0">
                <a:effectLst/>
              </a:rPr>
              <a:t>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579326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9A5C9FD-176F-6A43-87EE-ACA3B27EC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738B3164-E9DB-6F4A-867E-7D31C248FC62}"/>
              </a:ext>
            </a:extLst>
          </p:cNvPr>
          <p:cNvSpPr/>
          <p:nvPr/>
        </p:nvSpPr>
        <p:spPr>
          <a:xfrm>
            <a:off x="406351" y="392277"/>
            <a:ext cx="6978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dirty="0">
                <a:solidFill>
                  <a:srgbClr val="FF9300"/>
                </a:solidFill>
                <a:latin typeface="Britannic Bold" panose="020B0903060703020204" pitchFamily="34" charset="77"/>
              </a:rPr>
              <a:t>2. </a:t>
            </a:r>
            <a:r>
              <a:rPr lang="es-ES" sz="4000" dirty="0" err="1">
                <a:solidFill>
                  <a:srgbClr val="FF9300"/>
                </a:solidFill>
                <a:latin typeface="Britannic Bold" panose="020B0903060703020204" pitchFamily="34" charset="77"/>
              </a:rPr>
              <a:t>What</a:t>
            </a:r>
            <a:r>
              <a:rPr lang="es-ES" sz="4000" dirty="0">
                <a:solidFill>
                  <a:srgbClr val="FF9300"/>
                </a:solidFill>
                <a:latin typeface="Britannic Bold" panose="020B0903060703020204" pitchFamily="34" charset="77"/>
              </a:rPr>
              <a:t> </a:t>
            </a:r>
            <a:r>
              <a:rPr lang="es-ES" sz="4000" dirty="0" err="1">
                <a:solidFill>
                  <a:srgbClr val="FF9300"/>
                </a:solidFill>
                <a:latin typeface="Britannic Bold" panose="020B0903060703020204" pitchFamily="34" charset="77"/>
              </a:rPr>
              <a:t>elements</a:t>
            </a:r>
            <a:r>
              <a:rPr lang="es-ES" sz="4000" dirty="0">
                <a:solidFill>
                  <a:srgbClr val="FF9300"/>
                </a:solidFill>
                <a:latin typeface="Britannic Bold" panose="020B0903060703020204" pitchFamily="34" charset="77"/>
              </a:rPr>
              <a:t> </a:t>
            </a:r>
            <a:r>
              <a:rPr lang="es-ES" sz="4000" dirty="0" err="1">
                <a:solidFill>
                  <a:srgbClr val="FF9300"/>
                </a:solidFill>
                <a:latin typeface="Britannic Bold" panose="020B0903060703020204" pitchFamily="34" charset="77"/>
              </a:rPr>
              <a:t>compose</a:t>
            </a:r>
            <a:r>
              <a:rPr lang="es-ES" sz="4000" dirty="0">
                <a:solidFill>
                  <a:srgbClr val="FF9300"/>
                </a:solidFill>
                <a:latin typeface="Britannic Bold" panose="020B0903060703020204" pitchFamily="34" charset="77"/>
              </a:rPr>
              <a:t> </a:t>
            </a:r>
            <a:r>
              <a:rPr lang="es-ES" sz="4000" dirty="0" err="1">
                <a:solidFill>
                  <a:srgbClr val="FF9300"/>
                </a:solidFill>
                <a:latin typeface="Britannic Bold" panose="020B0903060703020204" pitchFamily="34" charset="77"/>
              </a:rPr>
              <a:t>it</a:t>
            </a:r>
            <a:r>
              <a:rPr lang="es-ES" sz="4000" dirty="0">
                <a:solidFill>
                  <a:srgbClr val="FF9300"/>
                </a:solidFill>
                <a:latin typeface="Britannic Bold" panose="020B0903060703020204" pitchFamily="34" charset="77"/>
              </a:rPr>
              <a:t>?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35F98FB-08C8-2543-9295-3165D19293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4" t="2015" r="1267"/>
          <a:stretch/>
        </p:blipFill>
        <p:spPr>
          <a:xfrm>
            <a:off x="6291943" y="2155371"/>
            <a:ext cx="5900057" cy="4702629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F973D9E5-37A1-D94E-A0C0-CC2DEB3077F1}"/>
              </a:ext>
            </a:extLst>
          </p:cNvPr>
          <p:cNvSpPr/>
          <p:nvPr/>
        </p:nvSpPr>
        <p:spPr>
          <a:xfrm>
            <a:off x="685800" y="2660025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err="1"/>
              <a:t>Gondola</a:t>
            </a:r>
            <a:r>
              <a:rPr lang="es-ES" dirty="0"/>
              <a:t>. </a:t>
            </a:r>
          </a:p>
          <a:p>
            <a:r>
              <a:rPr lang="es-ES" dirty="0">
                <a:effectLst/>
              </a:rPr>
              <a:t>Rotor.</a:t>
            </a:r>
          </a:p>
          <a:p>
            <a:r>
              <a:rPr lang="es-ES" dirty="0" err="1"/>
              <a:t>B</a:t>
            </a:r>
            <a:r>
              <a:rPr lang="es-ES" dirty="0" err="1">
                <a:effectLst/>
              </a:rPr>
              <a:t>lades</a:t>
            </a:r>
            <a:r>
              <a:rPr lang="es-ES" dirty="0">
                <a:effectLst/>
              </a:rPr>
              <a:t>. </a:t>
            </a:r>
          </a:p>
          <a:p>
            <a:r>
              <a:rPr lang="es-ES" dirty="0" err="1">
                <a:effectLst/>
              </a:rPr>
              <a:t>Low</a:t>
            </a:r>
            <a:r>
              <a:rPr lang="es-ES" dirty="0" err="1"/>
              <a:t>-</a:t>
            </a:r>
            <a:r>
              <a:rPr lang="es-ES" dirty="0" err="1">
                <a:effectLst/>
              </a:rPr>
              <a:t>speed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shaft</a:t>
            </a:r>
            <a:r>
              <a:rPr lang="es-ES" dirty="0">
                <a:effectLst/>
              </a:rPr>
              <a:t>. </a:t>
            </a:r>
          </a:p>
          <a:p>
            <a:r>
              <a:rPr lang="es-ES" dirty="0" err="1">
                <a:effectLst/>
              </a:rPr>
              <a:t>Nacelle</a:t>
            </a:r>
            <a:r>
              <a:rPr lang="es-ES" dirty="0">
                <a:effectLst/>
              </a:rPr>
              <a:t>.</a:t>
            </a:r>
          </a:p>
          <a:p>
            <a:r>
              <a:rPr lang="es-ES" dirty="0">
                <a:effectLst/>
              </a:rPr>
              <a:t>High-</a:t>
            </a:r>
            <a:r>
              <a:rPr lang="es-ES" dirty="0" err="1">
                <a:effectLst/>
              </a:rPr>
              <a:t>speed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shaft</a:t>
            </a:r>
            <a:r>
              <a:rPr lang="es-ES" dirty="0">
                <a:effectLst/>
              </a:rPr>
              <a:t>. </a:t>
            </a:r>
          </a:p>
          <a:p>
            <a:r>
              <a:rPr lang="es-ES" dirty="0">
                <a:effectLst/>
              </a:rPr>
              <a:t>Electric </a:t>
            </a:r>
            <a:r>
              <a:rPr lang="es-ES" dirty="0" err="1">
                <a:effectLst/>
              </a:rPr>
              <a:t>generator</a:t>
            </a:r>
            <a:r>
              <a:rPr lang="es-ES" dirty="0">
                <a:effectLst/>
              </a:rPr>
              <a:t>. </a:t>
            </a:r>
          </a:p>
          <a:p>
            <a:r>
              <a:rPr lang="es-ES" dirty="0" err="1">
                <a:effectLst/>
              </a:rPr>
              <a:t>Electronic</a:t>
            </a:r>
            <a:r>
              <a:rPr lang="es-ES" dirty="0">
                <a:effectLst/>
              </a:rPr>
              <a:t> </a:t>
            </a:r>
            <a:r>
              <a:rPr lang="es-ES" dirty="0" err="1">
                <a:effectLst/>
              </a:rPr>
              <a:t>controller</a:t>
            </a:r>
            <a:r>
              <a:rPr lang="es-ES" dirty="0">
                <a:effectLst/>
              </a:rPr>
              <a:t>. </a:t>
            </a:r>
          </a:p>
          <a:p>
            <a:r>
              <a:rPr lang="es-ES" dirty="0">
                <a:effectLst/>
              </a:rPr>
              <a:t>Pitch. </a:t>
            </a:r>
          </a:p>
          <a:p>
            <a:r>
              <a:rPr lang="es-ES" dirty="0">
                <a:effectLst/>
              </a:rPr>
              <a:t>Tower. </a:t>
            </a:r>
          </a:p>
          <a:p>
            <a:r>
              <a:rPr lang="es-ES" dirty="0" err="1">
                <a:effectLst/>
              </a:rPr>
              <a:t>Yaw</a:t>
            </a:r>
            <a:r>
              <a:rPr lang="es-ES" dirty="0">
                <a:effectLst/>
              </a:rPr>
              <a:t> motor. </a:t>
            </a:r>
          </a:p>
          <a:p>
            <a:r>
              <a:rPr lang="es-ES" dirty="0" err="1">
                <a:effectLst/>
              </a:rPr>
              <a:t>Anemometer</a:t>
            </a:r>
            <a:r>
              <a:rPr lang="es-ES" dirty="0">
                <a:effectLst/>
              </a:rPr>
              <a:t>. </a:t>
            </a:r>
          </a:p>
          <a:p>
            <a:r>
              <a:rPr lang="es-ES" dirty="0" err="1">
                <a:effectLst/>
              </a:rPr>
              <a:t>Gearbox</a:t>
            </a:r>
            <a:r>
              <a:rPr lang="es-ES" dirty="0">
                <a:effectLst/>
              </a:rPr>
              <a:t>.</a:t>
            </a:r>
            <a:endParaRPr lang="es-ES" dirty="0"/>
          </a:p>
        </p:txBody>
      </p:sp>
      <p:sp>
        <p:nvSpPr>
          <p:cNvPr id="6" name="Flecha derecha 5">
            <a:extLst>
              <a:ext uri="{FF2B5EF4-FFF2-40B4-BE49-F238E27FC236}">
                <a16:creationId xmlns:a16="http://schemas.microsoft.com/office/drawing/2014/main" id="{3F84C636-EF70-484C-95AA-523EAA409883}"/>
              </a:ext>
            </a:extLst>
          </p:cNvPr>
          <p:cNvSpPr/>
          <p:nvPr/>
        </p:nvSpPr>
        <p:spPr>
          <a:xfrm>
            <a:off x="3526972" y="3690031"/>
            <a:ext cx="1816553" cy="1633306"/>
          </a:xfrm>
          <a:prstGeom prst="rightArrow">
            <a:avLst/>
          </a:prstGeom>
          <a:solidFill>
            <a:srgbClr val="FF9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93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05894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A476FED-02F1-A445-8F7D-33D688DEB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E264E5D2-2C1C-BE49-82E1-E55B9B0FE983}"/>
              </a:ext>
            </a:extLst>
          </p:cNvPr>
          <p:cNvSpPr/>
          <p:nvPr/>
        </p:nvSpPr>
        <p:spPr>
          <a:xfrm>
            <a:off x="293913" y="308206"/>
            <a:ext cx="96012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3.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What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function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does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each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element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have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? </a:t>
            </a:r>
          </a:p>
          <a:p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And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what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relationship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 do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they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have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between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521B93"/>
                </a:solidFill>
                <a:latin typeface="Bernard MT Condensed" panose="02050806060905020404" pitchFamily="18" charset="77"/>
              </a:rPr>
              <a:t>them</a:t>
            </a:r>
            <a:r>
              <a:rPr lang="es-ES" sz="4000" dirty="0">
                <a:solidFill>
                  <a:srgbClr val="521B93"/>
                </a:solidFill>
                <a:latin typeface="Bernard MT Condensed" panose="02050806060905020404" pitchFamily="18" charset="77"/>
              </a:rPr>
              <a:t>?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6BAE4A4-87E9-B241-8683-0D89D1CCD70E}"/>
              </a:ext>
            </a:extLst>
          </p:cNvPr>
          <p:cNvSpPr/>
          <p:nvPr/>
        </p:nvSpPr>
        <p:spPr>
          <a:xfrm>
            <a:off x="293913" y="2302477"/>
            <a:ext cx="1189808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err="1">
                <a:solidFill>
                  <a:srgbClr val="7030A0"/>
                </a:solidFill>
              </a:rPr>
              <a:t>Gondola</a:t>
            </a:r>
            <a:r>
              <a:rPr lang="es-ES" b="1" dirty="0">
                <a:solidFill>
                  <a:srgbClr val="7030A0"/>
                </a:solidFill>
              </a:rPr>
              <a:t>: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housing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protects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key</a:t>
            </a:r>
            <a:r>
              <a:rPr lang="es-ES" dirty="0"/>
              <a:t> </a:t>
            </a:r>
            <a:r>
              <a:rPr lang="es-ES" dirty="0" err="1"/>
              <a:t>components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turbine. </a:t>
            </a:r>
          </a:p>
          <a:p>
            <a:r>
              <a:rPr lang="es-ES" b="1" dirty="0">
                <a:solidFill>
                  <a:srgbClr val="7030A0"/>
                </a:solidFill>
              </a:rPr>
              <a:t>Rotor </a:t>
            </a:r>
            <a:r>
              <a:rPr lang="es-ES" b="1" dirty="0" err="1">
                <a:solidFill>
                  <a:srgbClr val="7030A0"/>
                </a:solidFill>
              </a:rPr>
              <a:t>blades</a:t>
            </a:r>
            <a:r>
              <a:rPr lang="es-ES" b="1" dirty="0">
                <a:solidFill>
                  <a:srgbClr val="7030A0"/>
                </a:solidFill>
              </a:rPr>
              <a:t>: </a:t>
            </a:r>
            <a:r>
              <a:rPr lang="es-ES" dirty="0" err="1"/>
              <a:t>They</a:t>
            </a:r>
            <a:r>
              <a:rPr lang="es-ES" dirty="0"/>
              <a:t> capture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and </a:t>
            </a:r>
            <a:r>
              <a:rPr lang="es-ES" dirty="0" err="1"/>
              <a:t>transmit</a:t>
            </a:r>
            <a:r>
              <a:rPr lang="es-ES" dirty="0"/>
              <a:t> </a:t>
            </a:r>
            <a:r>
              <a:rPr lang="es-ES" dirty="0" err="1"/>
              <a:t>their</a:t>
            </a:r>
            <a:r>
              <a:rPr lang="es-ES" dirty="0"/>
              <a:t> </a:t>
            </a:r>
            <a:r>
              <a:rPr lang="es-ES" dirty="0" err="1"/>
              <a:t>power</a:t>
            </a:r>
            <a:r>
              <a:rPr lang="es-ES" dirty="0"/>
              <a:t> to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hub</a:t>
            </a:r>
            <a:r>
              <a:rPr lang="es-ES" dirty="0"/>
              <a:t>. </a:t>
            </a:r>
            <a:r>
              <a:rPr lang="es-ES" dirty="0" err="1"/>
              <a:t>They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a </a:t>
            </a:r>
            <a:r>
              <a:rPr lang="es-ES" dirty="0" err="1"/>
              <a:t>length</a:t>
            </a:r>
            <a:r>
              <a:rPr lang="es-ES" dirty="0"/>
              <a:t> of 20 m. </a:t>
            </a:r>
          </a:p>
          <a:p>
            <a:r>
              <a:rPr lang="es-ES" b="1" dirty="0" err="1">
                <a:solidFill>
                  <a:srgbClr val="7030A0"/>
                </a:solidFill>
              </a:rPr>
              <a:t>Bushing</a:t>
            </a:r>
            <a:r>
              <a:rPr lang="es-ES" b="1" dirty="0">
                <a:solidFill>
                  <a:srgbClr val="7030A0"/>
                </a:solidFill>
              </a:rPr>
              <a:t>: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element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joins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rotor </a:t>
            </a:r>
            <a:r>
              <a:rPr lang="es-ES" dirty="0" err="1"/>
              <a:t>blades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low</a:t>
            </a:r>
            <a:r>
              <a:rPr lang="es-ES" dirty="0"/>
              <a:t> </a:t>
            </a:r>
            <a:r>
              <a:rPr lang="es-ES" dirty="0" err="1"/>
              <a:t>speed</a:t>
            </a:r>
            <a:r>
              <a:rPr lang="es-ES" dirty="0"/>
              <a:t> </a:t>
            </a:r>
            <a:r>
              <a:rPr lang="es-ES" dirty="0" err="1"/>
              <a:t>shaft</a:t>
            </a:r>
            <a:r>
              <a:rPr lang="es-ES" dirty="0"/>
              <a:t>. </a:t>
            </a:r>
          </a:p>
          <a:p>
            <a:r>
              <a:rPr lang="es-ES" b="1" dirty="0" err="1">
                <a:solidFill>
                  <a:srgbClr val="7030A0"/>
                </a:solidFill>
              </a:rPr>
              <a:t>Low</a:t>
            </a:r>
            <a:r>
              <a:rPr lang="es-ES" b="1" dirty="0">
                <a:solidFill>
                  <a:srgbClr val="7030A0"/>
                </a:solidFill>
              </a:rPr>
              <a:t> </a:t>
            </a:r>
            <a:r>
              <a:rPr lang="es-ES" b="1" dirty="0" err="1">
                <a:solidFill>
                  <a:srgbClr val="7030A0"/>
                </a:solidFill>
              </a:rPr>
              <a:t>speed</a:t>
            </a:r>
            <a:r>
              <a:rPr lang="es-ES" b="1" dirty="0">
                <a:solidFill>
                  <a:srgbClr val="7030A0"/>
                </a:solidFill>
              </a:rPr>
              <a:t> </a:t>
            </a:r>
            <a:r>
              <a:rPr lang="es-ES" b="1" dirty="0" err="1">
                <a:solidFill>
                  <a:srgbClr val="7030A0"/>
                </a:solidFill>
              </a:rPr>
              <a:t>shaft</a:t>
            </a:r>
            <a:r>
              <a:rPr lang="es-ES" b="1" dirty="0">
                <a:solidFill>
                  <a:srgbClr val="7030A0"/>
                </a:solidFill>
              </a:rPr>
              <a:t>: </a:t>
            </a:r>
            <a:r>
              <a:rPr lang="es-ES" dirty="0" err="1"/>
              <a:t>Connect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rotor </a:t>
            </a:r>
            <a:r>
              <a:rPr lang="es-ES" dirty="0" err="1"/>
              <a:t>hub</a:t>
            </a:r>
            <a:r>
              <a:rPr lang="es-ES" dirty="0"/>
              <a:t> to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multiplier</a:t>
            </a:r>
            <a:r>
              <a:rPr lang="es-ES" dirty="0"/>
              <a:t>.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spins</a:t>
            </a:r>
            <a:r>
              <a:rPr lang="es-ES" dirty="0"/>
              <a:t> </a:t>
            </a:r>
            <a:r>
              <a:rPr lang="es-ES" dirty="0" err="1"/>
              <a:t>very</a:t>
            </a:r>
            <a:r>
              <a:rPr lang="es-ES" dirty="0"/>
              <a:t> </a:t>
            </a:r>
            <a:r>
              <a:rPr lang="es-ES" dirty="0" err="1"/>
              <a:t>slow</a:t>
            </a:r>
            <a:r>
              <a:rPr lang="es-ES" dirty="0"/>
              <a:t>, at 30 rpm. </a:t>
            </a:r>
          </a:p>
          <a:p>
            <a:r>
              <a:rPr lang="es-ES" b="1" dirty="0" err="1">
                <a:solidFill>
                  <a:srgbClr val="7030A0"/>
                </a:solidFill>
              </a:rPr>
              <a:t>Multiplier</a:t>
            </a:r>
            <a:r>
              <a:rPr lang="es-ES" b="1" dirty="0">
                <a:solidFill>
                  <a:srgbClr val="7030A0"/>
                </a:solidFill>
              </a:rPr>
              <a:t>: </a:t>
            </a:r>
            <a:r>
              <a:rPr lang="es-ES" dirty="0" err="1"/>
              <a:t>Allows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high</a:t>
            </a:r>
            <a:r>
              <a:rPr lang="es-ES" dirty="0"/>
              <a:t> </a:t>
            </a:r>
            <a:r>
              <a:rPr lang="es-ES" dirty="0" err="1"/>
              <a:t>speed</a:t>
            </a:r>
            <a:r>
              <a:rPr lang="es-ES" dirty="0"/>
              <a:t> </a:t>
            </a:r>
            <a:r>
              <a:rPr lang="es-ES" dirty="0" err="1"/>
              <a:t>shaft</a:t>
            </a:r>
            <a:r>
              <a:rPr lang="es-ES" dirty="0"/>
              <a:t> to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right</a:t>
            </a:r>
            <a:r>
              <a:rPr lang="es-ES" dirty="0"/>
              <a:t> to </a:t>
            </a:r>
            <a:r>
              <a:rPr lang="es-ES" dirty="0" err="1"/>
              <a:t>rotate</a:t>
            </a:r>
            <a:r>
              <a:rPr lang="es-ES" dirty="0"/>
              <a:t> 50 times </a:t>
            </a:r>
            <a:r>
              <a:rPr lang="es-ES" dirty="0" err="1"/>
              <a:t>faster</a:t>
            </a:r>
            <a:r>
              <a:rPr lang="es-ES" dirty="0"/>
              <a:t> </a:t>
            </a:r>
            <a:r>
              <a:rPr lang="es-ES" dirty="0" err="1"/>
              <a:t>than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low</a:t>
            </a:r>
            <a:r>
              <a:rPr lang="es-ES" dirty="0"/>
              <a:t> </a:t>
            </a:r>
            <a:r>
              <a:rPr lang="es-ES" dirty="0" err="1"/>
              <a:t>speed</a:t>
            </a:r>
            <a:r>
              <a:rPr lang="es-ES" dirty="0"/>
              <a:t> </a:t>
            </a:r>
            <a:r>
              <a:rPr lang="es-ES" dirty="0" err="1"/>
              <a:t>shaft</a:t>
            </a:r>
            <a:r>
              <a:rPr lang="es-ES" dirty="0"/>
              <a:t>. </a:t>
            </a:r>
          </a:p>
          <a:p>
            <a:r>
              <a:rPr lang="es-ES" b="1" dirty="0">
                <a:solidFill>
                  <a:srgbClr val="7030A0"/>
                </a:solidFill>
              </a:rPr>
              <a:t>High </a:t>
            </a:r>
            <a:r>
              <a:rPr lang="es-ES" b="1" dirty="0" err="1">
                <a:solidFill>
                  <a:srgbClr val="7030A0"/>
                </a:solidFill>
              </a:rPr>
              <a:t>speed</a:t>
            </a:r>
            <a:r>
              <a:rPr lang="es-ES" b="1" dirty="0">
                <a:solidFill>
                  <a:srgbClr val="7030A0"/>
                </a:solidFill>
              </a:rPr>
              <a:t> </a:t>
            </a:r>
            <a:r>
              <a:rPr lang="es-ES" b="1" dirty="0" err="1">
                <a:solidFill>
                  <a:srgbClr val="7030A0"/>
                </a:solidFill>
              </a:rPr>
              <a:t>shaft</a:t>
            </a:r>
            <a:r>
              <a:rPr lang="es-ES" b="1" dirty="0">
                <a:solidFill>
                  <a:srgbClr val="7030A0"/>
                </a:solidFill>
              </a:rPr>
              <a:t>: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rotates</a:t>
            </a:r>
            <a:r>
              <a:rPr lang="es-ES" dirty="0"/>
              <a:t> at </a:t>
            </a:r>
            <a:r>
              <a:rPr lang="es-ES" dirty="0" err="1"/>
              <a:t>approximately</a:t>
            </a:r>
            <a:r>
              <a:rPr lang="es-ES" dirty="0"/>
              <a:t> 1,500 rpm,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enables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electric</a:t>
            </a:r>
            <a:r>
              <a:rPr lang="es-ES" dirty="0"/>
              <a:t> </a:t>
            </a:r>
            <a:r>
              <a:rPr lang="es-ES" dirty="0" err="1"/>
              <a:t>generator</a:t>
            </a:r>
            <a:r>
              <a:rPr lang="es-ES" dirty="0"/>
              <a:t> to </a:t>
            </a:r>
            <a:r>
              <a:rPr lang="es-ES" dirty="0" err="1"/>
              <a:t>operate</a:t>
            </a:r>
            <a:r>
              <a:rPr lang="es-ES" dirty="0"/>
              <a:t>.</a:t>
            </a:r>
          </a:p>
          <a:p>
            <a:r>
              <a:rPr lang="es-ES" b="1" dirty="0">
                <a:solidFill>
                  <a:srgbClr val="7030A0"/>
                </a:solidFill>
              </a:rPr>
              <a:t>Electric </a:t>
            </a:r>
            <a:r>
              <a:rPr lang="es-ES" b="1" dirty="0" err="1">
                <a:solidFill>
                  <a:srgbClr val="7030A0"/>
                </a:solidFill>
              </a:rPr>
              <a:t>generator</a:t>
            </a:r>
            <a:r>
              <a:rPr lang="es-ES" b="1" dirty="0">
                <a:solidFill>
                  <a:srgbClr val="7030A0"/>
                </a:solidFill>
              </a:rPr>
              <a:t>: </a:t>
            </a:r>
            <a:r>
              <a:rPr lang="es-ES" dirty="0"/>
              <a:t>In </a:t>
            </a:r>
            <a:r>
              <a:rPr lang="es-ES" dirty="0" err="1"/>
              <a:t>modern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turbines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maximum</a:t>
            </a:r>
            <a:r>
              <a:rPr lang="es-ES" dirty="0"/>
              <a:t> </a:t>
            </a:r>
            <a:r>
              <a:rPr lang="es-ES" dirty="0" err="1"/>
              <a:t>power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usually</a:t>
            </a:r>
            <a:r>
              <a:rPr lang="es-ES" dirty="0"/>
              <a:t> </a:t>
            </a:r>
            <a:r>
              <a:rPr lang="es-ES" dirty="0" err="1"/>
              <a:t>between</a:t>
            </a:r>
            <a:r>
              <a:rPr lang="es-ES" dirty="0"/>
              <a:t> 6 and 12MW. </a:t>
            </a:r>
          </a:p>
          <a:p>
            <a:r>
              <a:rPr lang="es-ES" b="1" dirty="0" err="1">
                <a:solidFill>
                  <a:srgbClr val="7030A0"/>
                </a:solidFill>
              </a:rPr>
              <a:t>Electronic</a:t>
            </a:r>
            <a:r>
              <a:rPr lang="es-ES" b="1" dirty="0">
                <a:solidFill>
                  <a:srgbClr val="7030A0"/>
                </a:solidFill>
              </a:rPr>
              <a:t> </a:t>
            </a:r>
            <a:r>
              <a:rPr lang="es-ES" b="1" dirty="0" err="1">
                <a:solidFill>
                  <a:srgbClr val="7030A0"/>
                </a:solidFill>
              </a:rPr>
              <a:t>controller</a:t>
            </a:r>
            <a:r>
              <a:rPr lang="es-ES" b="1" dirty="0">
                <a:solidFill>
                  <a:srgbClr val="7030A0"/>
                </a:solidFill>
              </a:rPr>
              <a:t>: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a </a:t>
            </a:r>
            <a:r>
              <a:rPr lang="es-ES" dirty="0" err="1"/>
              <a:t>computer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continuously</a:t>
            </a:r>
            <a:r>
              <a:rPr lang="es-ES" dirty="0"/>
              <a:t> </a:t>
            </a:r>
            <a:r>
              <a:rPr lang="es-ES" dirty="0" err="1"/>
              <a:t>monitors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conditions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turbine and </a:t>
            </a:r>
            <a:r>
              <a:rPr lang="es-ES" dirty="0" err="1"/>
              <a:t>controls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orientation</a:t>
            </a:r>
            <a:r>
              <a:rPr lang="es-ES" dirty="0"/>
              <a:t> </a:t>
            </a:r>
            <a:r>
              <a:rPr lang="es-ES" dirty="0" err="1"/>
              <a:t>mechanism</a:t>
            </a:r>
            <a:r>
              <a:rPr lang="es-ES" dirty="0"/>
              <a:t>. </a:t>
            </a:r>
          </a:p>
          <a:p>
            <a:r>
              <a:rPr lang="es-ES" b="1" dirty="0" err="1">
                <a:solidFill>
                  <a:srgbClr val="7030A0"/>
                </a:solidFill>
              </a:rPr>
              <a:t>Refrigeration</a:t>
            </a:r>
            <a:r>
              <a:rPr lang="es-ES" b="1" dirty="0">
                <a:solidFill>
                  <a:srgbClr val="7030A0"/>
                </a:solidFill>
              </a:rPr>
              <a:t> </a:t>
            </a:r>
            <a:r>
              <a:rPr lang="es-ES" b="1" dirty="0" err="1">
                <a:solidFill>
                  <a:srgbClr val="7030A0"/>
                </a:solidFill>
              </a:rPr>
              <a:t>unit</a:t>
            </a:r>
            <a:r>
              <a:rPr lang="es-ES" b="1" dirty="0">
                <a:solidFill>
                  <a:srgbClr val="7030A0"/>
                </a:solidFill>
              </a:rPr>
              <a:t>: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contains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electric</a:t>
            </a:r>
            <a:r>
              <a:rPr lang="es-ES" dirty="0"/>
              <a:t> fan </a:t>
            </a:r>
            <a:r>
              <a:rPr lang="es-ES" dirty="0" err="1"/>
              <a:t>used</a:t>
            </a:r>
            <a:r>
              <a:rPr lang="es-ES" dirty="0"/>
              <a:t> to </a:t>
            </a:r>
            <a:r>
              <a:rPr lang="es-ES" dirty="0" err="1"/>
              <a:t>cool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electric</a:t>
            </a:r>
            <a:r>
              <a:rPr lang="es-ES" dirty="0"/>
              <a:t> </a:t>
            </a:r>
            <a:r>
              <a:rPr lang="es-ES" dirty="0" err="1"/>
              <a:t>generator</a:t>
            </a:r>
            <a:r>
              <a:rPr lang="es-ES" dirty="0"/>
              <a:t>. </a:t>
            </a:r>
          </a:p>
          <a:p>
            <a:r>
              <a:rPr lang="es-ES" b="1" dirty="0">
                <a:solidFill>
                  <a:srgbClr val="7030A0"/>
                </a:solidFill>
              </a:rPr>
              <a:t>Tower: </a:t>
            </a:r>
            <a:r>
              <a:rPr lang="es-ES" dirty="0" err="1"/>
              <a:t>Supports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nacelle</a:t>
            </a:r>
            <a:r>
              <a:rPr lang="es-ES" dirty="0"/>
              <a:t> and rotor.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generally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advantage</a:t>
            </a:r>
            <a:r>
              <a:rPr lang="es-ES" dirty="0"/>
              <a:t> to </a:t>
            </a:r>
            <a:r>
              <a:rPr lang="es-ES" dirty="0" err="1"/>
              <a:t>have</a:t>
            </a:r>
            <a:r>
              <a:rPr lang="es-ES" dirty="0"/>
              <a:t> a </a:t>
            </a:r>
            <a:r>
              <a:rPr lang="es-ES" dirty="0" err="1"/>
              <a:t>tall</a:t>
            </a:r>
            <a:r>
              <a:rPr lang="es-ES" dirty="0"/>
              <a:t> </a:t>
            </a:r>
            <a:r>
              <a:rPr lang="es-ES" dirty="0" err="1"/>
              <a:t>tower</a:t>
            </a:r>
            <a:r>
              <a:rPr lang="es-ES" dirty="0"/>
              <a:t>, as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</a:t>
            </a:r>
            <a:r>
              <a:rPr lang="es-ES" dirty="0" err="1"/>
              <a:t>speed</a:t>
            </a:r>
            <a:r>
              <a:rPr lang="es-ES" dirty="0"/>
              <a:t> </a:t>
            </a:r>
            <a:r>
              <a:rPr lang="es-ES" dirty="0" err="1"/>
              <a:t>increases</a:t>
            </a:r>
            <a:r>
              <a:rPr lang="es-ES" dirty="0"/>
              <a:t> as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move</a:t>
            </a:r>
            <a:r>
              <a:rPr lang="es-ES" dirty="0"/>
              <a:t> </a:t>
            </a:r>
            <a:r>
              <a:rPr lang="es-ES" dirty="0" err="1"/>
              <a:t>away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ground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. </a:t>
            </a:r>
          </a:p>
          <a:p>
            <a:r>
              <a:rPr lang="es-ES" b="1" dirty="0" err="1">
                <a:solidFill>
                  <a:srgbClr val="7030A0"/>
                </a:solidFill>
              </a:rPr>
              <a:t>Orientation</a:t>
            </a:r>
            <a:r>
              <a:rPr lang="es-ES" b="1" dirty="0">
                <a:solidFill>
                  <a:srgbClr val="7030A0"/>
                </a:solidFill>
              </a:rPr>
              <a:t> </a:t>
            </a:r>
            <a:r>
              <a:rPr lang="es-ES" b="1" dirty="0" err="1">
                <a:solidFill>
                  <a:srgbClr val="7030A0"/>
                </a:solidFill>
              </a:rPr>
              <a:t>mechanism</a:t>
            </a:r>
            <a:r>
              <a:rPr lang="es-ES" b="1" dirty="0">
                <a:solidFill>
                  <a:srgbClr val="7030A0"/>
                </a:solidFill>
              </a:rPr>
              <a:t>: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activated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electronic</a:t>
            </a:r>
            <a:r>
              <a:rPr lang="es-ES" dirty="0"/>
              <a:t> </a:t>
            </a:r>
            <a:r>
              <a:rPr lang="es-ES" dirty="0" err="1"/>
              <a:t>controller</a:t>
            </a:r>
            <a:r>
              <a:rPr lang="es-ES" dirty="0"/>
              <a:t>,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controls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</a:t>
            </a:r>
            <a:r>
              <a:rPr lang="es-ES" dirty="0" err="1"/>
              <a:t>direction</a:t>
            </a:r>
            <a:r>
              <a:rPr lang="es-ES" dirty="0"/>
              <a:t> </a:t>
            </a:r>
            <a:r>
              <a:rPr lang="es-ES" dirty="0" err="1"/>
              <a:t>using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panel. </a:t>
            </a:r>
            <a:r>
              <a:rPr lang="es-ES" b="1" dirty="0" err="1">
                <a:solidFill>
                  <a:srgbClr val="7030A0"/>
                </a:solidFill>
              </a:rPr>
              <a:t>Anemometer</a:t>
            </a:r>
            <a:r>
              <a:rPr lang="es-ES" b="1" dirty="0">
                <a:solidFill>
                  <a:srgbClr val="7030A0"/>
                </a:solidFill>
              </a:rPr>
              <a:t> and panel: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electronic</a:t>
            </a:r>
            <a:r>
              <a:rPr lang="es-ES" dirty="0"/>
              <a:t> </a:t>
            </a:r>
            <a:r>
              <a:rPr lang="es-ES" dirty="0" err="1"/>
              <a:t>signals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anemometer</a:t>
            </a:r>
            <a:r>
              <a:rPr lang="es-ES" dirty="0"/>
              <a:t> </a:t>
            </a:r>
            <a:r>
              <a:rPr lang="es-ES" dirty="0" err="1"/>
              <a:t>connect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turbine </a:t>
            </a:r>
            <a:r>
              <a:rPr lang="es-ES" dirty="0" err="1"/>
              <a:t>when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has a </a:t>
            </a:r>
            <a:r>
              <a:rPr lang="es-ES" dirty="0" err="1"/>
              <a:t>speed</a:t>
            </a:r>
            <a:r>
              <a:rPr lang="es-ES" dirty="0"/>
              <a:t> of </a:t>
            </a:r>
            <a:r>
              <a:rPr lang="es-ES" dirty="0" err="1"/>
              <a:t>approximately</a:t>
            </a:r>
            <a:r>
              <a:rPr lang="es-ES" dirty="0"/>
              <a:t> 5m / s.</a:t>
            </a:r>
          </a:p>
        </p:txBody>
      </p:sp>
    </p:spTree>
    <p:extLst>
      <p:ext uri="{BB962C8B-B14F-4D97-AF65-F5344CB8AC3E}">
        <p14:creationId xmlns:p14="http://schemas.microsoft.com/office/powerpoint/2010/main" val="2674548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38B71F47-9249-CF4A-82E8-A2D8ED530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031B7E70-F880-844C-9CD6-A8E5319F910D}"/>
              </a:ext>
            </a:extLst>
          </p:cNvPr>
          <p:cNvSpPr/>
          <p:nvPr/>
        </p:nvSpPr>
        <p:spPr>
          <a:xfrm>
            <a:off x="6313714" y="1056304"/>
            <a:ext cx="58782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latin typeface="Bernard MT Condensed" panose="02050806060905020404" pitchFamily="18" charset="77"/>
              </a:rPr>
              <a:t>4. </a:t>
            </a:r>
            <a:r>
              <a:rPr lang="es-ES" sz="4000" dirty="0" err="1">
                <a:latin typeface="Bernard MT Condensed" panose="02050806060905020404" pitchFamily="18" charset="77"/>
              </a:rPr>
              <a:t>What</a:t>
            </a:r>
            <a:r>
              <a:rPr lang="es-ES" sz="4000" dirty="0"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latin typeface="Bernard MT Condensed" panose="02050806060905020404" pitchFamily="18" charset="77"/>
              </a:rPr>
              <a:t>kind</a:t>
            </a:r>
            <a:r>
              <a:rPr lang="es-ES" sz="4000" dirty="0">
                <a:latin typeface="Bernard MT Condensed" panose="02050806060905020404" pitchFamily="18" charset="77"/>
              </a:rPr>
              <a:t> of </a:t>
            </a:r>
            <a:r>
              <a:rPr lang="es-ES" sz="4000" dirty="0" err="1">
                <a:latin typeface="Bernard MT Condensed" panose="02050806060905020404" pitchFamily="18" charset="77"/>
              </a:rPr>
              <a:t>energy</a:t>
            </a:r>
            <a:r>
              <a:rPr lang="es-ES" sz="4000" dirty="0"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latin typeface="Bernard MT Condensed" panose="02050806060905020404" pitchFamily="18" charset="77"/>
              </a:rPr>
              <a:t>does</a:t>
            </a:r>
            <a:r>
              <a:rPr lang="es-ES" sz="4000" dirty="0"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latin typeface="Bernard MT Condensed" panose="02050806060905020404" pitchFamily="18" charset="77"/>
              </a:rPr>
              <a:t>it</a:t>
            </a:r>
            <a:r>
              <a:rPr lang="es-ES" sz="4000" dirty="0">
                <a:latin typeface="Bernard MT Condensed" panose="02050806060905020404" pitchFamily="18" charset="77"/>
              </a:rPr>
              <a:t> produce?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C2FE032-1328-3447-B8FF-8E0469D5B854}"/>
              </a:ext>
            </a:extLst>
          </p:cNvPr>
          <p:cNvSpPr/>
          <p:nvPr/>
        </p:nvSpPr>
        <p:spPr>
          <a:xfrm>
            <a:off x="6923314" y="2565739"/>
            <a:ext cx="51054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/>
              <a:t>Wind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a </a:t>
            </a:r>
            <a:r>
              <a:rPr lang="es-ES" dirty="0" err="1"/>
              <a:t>renewable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</a:t>
            </a:r>
            <a:r>
              <a:rPr lang="es-ES" dirty="0" err="1"/>
              <a:t>source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obtained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kinetic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moves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blades</a:t>
            </a:r>
            <a:r>
              <a:rPr lang="es-ES" dirty="0"/>
              <a:t> of a </a:t>
            </a:r>
            <a:r>
              <a:rPr lang="es-ES" dirty="0" err="1"/>
              <a:t>wind</a:t>
            </a:r>
            <a:r>
              <a:rPr lang="es-ES" dirty="0"/>
              <a:t> turbine, </a:t>
            </a:r>
            <a:r>
              <a:rPr lang="es-ES" dirty="0" err="1"/>
              <a:t>which</a:t>
            </a:r>
            <a:r>
              <a:rPr lang="es-ES" dirty="0"/>
              <a:t> in </a:t>
            </a:r>
            <a:r>
              <a:rPr lang="es-ES" dirty="0" err="1"/>
              <a:t>turn</a:t>
            </a:r>
            <a:r>
              <a:rPr lang="es-ES" dirty="0"/>
              <a:t> </a:t>
            </a:r>
            <a:r>
              <a:rPr lang="es-ES" dirty="0" err="1"/>
              <a:t>starts</a:t>
            </a:r>
            <a:r>
              <a:rPr lang="es-ES" dirty="0"/>
              <a:t> a turbine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converts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into</a:t>
            </a:r>
            <a:r>
              <a:rPr lang="es-ES" dirty="0"/>
              <a:t> </a:t>
            </a:r>
            <a:r>
              <a:rPr lang="es-ES" dirty="0" err="1"/>
              <a:t>electrical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. </a:t>
            </a:r>
            <a:r>
              <a:rPr lang="es-ES" dirty="0" err="1"/>
              <a:t>Wind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</a:t>
            </a:r>
            <a:r>
              <a:rPr lang="es-ES" dirty="0" err="1"/>
              <a:t>obtained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.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a </a:t>
            </a:r>
            <a:r>
              <a:rPr lang="es-ES" dirty="0" err="1"/>
              <a:t>type</a:t>
            </a:r>
            <a:r>
              <a:rPr lang="es-ES" dirty="0"/>
              <a:t> of </a:t>
            </a:r>
            <a:r>
              <a:rPr lang="es-ES" dirty="0" err="1"/>
              <a:t>kinetic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</a:t>
            </a:r>
            <a:r>
              <a:rPr lang="es-ES" dirty="0" err="1"/>
              <a:t>produced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effect</a:t>
            </a:r>
            <a:r>
              <a:rPr lang="es-ES" dirty="0"/>
              <a:t> of air </a:t>
            </a:r>
            <a:r>
              <a:rPr lang="es-ES" dirty="0" err="1"/>
              <a:t>currents</a:t>
            </a:r>
            <a:r>
              <a:rPr lang="es-ES" dirty="0"/>
              <a:t>. </a:t>
            </a:r>
            <a:r>
              <a:rPr lang="es-ES" dirty="0" err="1"/>
              <a:t>We</a:t>
            </a:r>
            <a:r>
              <a:rPr lang="es-ES" dirty="0"/>
              <a:t> can </a:t>
            </a:r>
            <a:r>
              <a:rPr lang="es-ES" dirty="0" err="1"/>
              <a:t>convert</a:t>
            </a:r>
            <a:r>
              <a:rPr lang="es-ES" dirty="0"/>
              <a:t>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</a:t>
            </a:r>
            <a:r>
              <a:rPr lang="es-ES" dirty="0" err="1"/>
              <a:t>into</a:t>
            </a:r>
            <a:r>
              <a:rPr lang="es-ES" dirty="0"/>
              <a:t> </a:t>
            </a:r>
            <a:r>
              <a:rPr lang="es-ES" dirty="0" err="1"/>
              <a:t>electricity</a:t>
            </a:r>
            <a:r>
              <a:rPr lang="es-ES" dirty="0"/>
              <a:t> </a:t>
            </a:r>
            <a:r>
              <a:rPr lang="es-ES" dirty="0" err="1"/>
              <a:t>through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electric</a:t>
            </a:r>
            <a:r>
              <a:rPr lang="es-ES" dirty="0"/>
              <a:t> </a:t>
            </a:r>
            <a:r>
              <a:rPr lang="es-ES" dirty="0" err="1"/>
              <a:t>generator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5515185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5FB629F-E265-8349-81E6-AE48C8C29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25B2363-4DE1-B348-9133-B4114D8119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3900" y="4749800"/>
            <a:ext cx="3848100" cy="21082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5C9EEE8-6229-B545-A4C9-544A7DBCA3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3400" y="2730500"/>
            <a:ext cx="4038600" cy="20193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DC70881-E227-2D41-A4C0-7B33AB0304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8700" y="2730500"/>
            <a:ext cx="3505200" cy="2286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9A34843-20EC-544C-A7AD-01C348A1F6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8700" y="4533900"/>
            <a:ext cx="3505200" cy="2324100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FB46373D-5BD8-3842-882F-8F7FECA0F9A5}"/>
              </a:ext>
            </a:extLst>
          </p:cNvPr>
          <p:cNvSpPr/>
          <p:nvPr/>
        </p:nvSpPr>
        <p:spPr>
          <a:xfrm>
            <a:off x="964627" y="1474857"/>
            <a:ext cx="102627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dirty="0">
                <a:solidFill>
                  <a:srgbClr val="0070C0"/>
                </a:solidFill>
                <a:latin typeface="Bernard MT Condensed" panose="02050806060905020404" pitchFamily="18" charset="77"/>
              </a:rPr>
              <a:t>5. </a:t>
            </a:r>
            <a:r>
              <a:rPr lang="es-ES" sz="4000" dirty="0" err="1">
                <a:solidFill>
                  <a:srgbClr val="0070C0"/>
                </a:solidFill>
                <a:latin typeface="Bernard MT Condensed" panose="02050806060905020404" pitchFamily="18" charset="77"/>
              </a:rPr>
              <a:t>How</a:t>
            </a:r>
            <a:r>
              <a:rPr lang="es-ES" sz="4000" dirty="0">
                <a:solidFill>
                  <a:srgbClr val="0070C0"/>
                </a:solidFill>
                <a:latin typeface="Bernard MT Condensed" panose="02050806060905020404" pitchFamily="18" charset="77"/>
              </a:rPr>
              <a:t> do </a:t>
            </a:r>
            <a:r>
              <a:rPr lang="es-ES" sz="4000" dirty="0" err="1">
                <a:solidFill>
                  <a:srgbClr val="0070C0"/>
                </a:solidFill>
                <a:latin typeface="Bernard MT Condensed" panose="02050806060905020404" pitchFamily="18" charset="77"/>
              </a:rPr>
              <a:t>you</a:t>
            </a:r>
            <a:r>
              <a:rPr lang="es-ES" sz="4000" dirty="0">
                <a:solidFill>
                  <a:srgbClr val="0070C0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0070C0"/>
                </a:solidFill>
                <a:latin typeface="Bernard MT Condensed" panose="02050806060905020404" pitchFamily="18" charset="77"/>
              </a:rPr>
              <a:t>transport</a:t>
            </a:r>
            <a:r>
              <a:rPr lang="es-ES" sz="4000" dirty="0">
                <a:solidFill>
                  <a:srgbClr val="0070C0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0070C0"/>
                </a:solidFill>
                <a:latin typeface="Bernard MT Condensed" panose="02050806060905020404" pitchFamily="18" charset="77"/>
              </a:rPr>
              <a:t>or</a:t>
            </a:r>
            <a:r>
              <a:rPr lang="es-ES" sz="4000" dirty="0">
                <a:solidFill>
                  <a:srgbClr val="0070C0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0070C0"/>
                </a:solidFill>
                <a:latin typeface="Bernard MT Condensed" panose="02050806060905020404" pitchFamily="18" charset="77"/>
              </a:rPr>
              <a:t>transform</a:t>
            </a:r>
            <a:r>
              <a:rPr lang="es-ES" sz="4000" dirty="0">
                <a:solidFill>
                  <a:srgbClr val="0070C0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0070C0"/>
                </a:solidFill>
                <a:latin typeface="Bernard MT Condensed" panose="02050806060905020404" pitchFamily="18" charset="77"/>
              </a:rPr>
              <a:t>that</a:t>
            </a:r>
            <a:r>
              <a:rPr lang="es-ES" sz="4000" dirty="0">
                <a:solidFill>
                  <a:srgbClr val="0070C0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0070C0"/>
                </a:solidFill>
                <a:latin typeface="Bernard MT Condensed" panose="02050806060905020404" pitchFamily="18" charset="77"/>
              </a:rPr>
              <a:t>energy</a:t>
            </a:r>
            <a:r>
              <a:rPr lang="es-ES" sz="4000" dirty="0">
                <a:solidFill>
                  <a:srgbClr val="0070C0"/>
                </a:solidFill>
                <a:latin typeface="Bernard MT Condensed" panose="02050806060905020404" pitchFamily="18" charset="77"/>
              </a:rPr>
              <a:t>?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6ABEC8B-9164-9245-A319-DACFB47EDA07}"/>
              </a:ext>
            </a:extLst>
          </p:cNvPr>
          <p:cNvSpPr/>
          <p:nvPr/>
        </p:nvSpPr>
        <p:spPr>
          <a:xfrm>
            <a:off x="206828" y="2730500"/>
            <a:ext cx="42563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direct</a:t>
            </a:r>
            <a:r>
              <a:rPr lang="es-ES" dirty="0"/>
              <a:t> </a:t>
            </a:r>
            <a:r>
              <a:rPr lang="es-ES" dirty="0" err="1"/>
              <a:t>current</a:t>
            </a:r>
            <a:r>
              <a:rPr lang="es-ES" dirty="0"/>
              <a:t>,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travels</a:t>
            </a:r>
            <a:r>
              <a:rPr lang="es-ES" dirty="0"/>
              <a:t> up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huge</a:t>
            </a:r>
            <a:r>
              <a:rPr lang="es-ES" dirty="0"/>
              <a:t> </a:t>
            </a:r>
            <a:r>
              <a:rPr lang="es-ES" dirty="0" err="1"/>
              <a:t>mast</a:t>
            </a:r>
            <a:r>
              <a:rPr lang="es-ES" dirty="0"/>
              <a:t> to a </a:t>
            </a:r>
            <a:r>
              <a:rPr lang="es-ES" dirty="0" err="1"/>
              <a:t>converter</a:t>
            </a:r>
            <a:r>
              <a:rPr lang="es-ES" dirty="0"/>
              <a:t> at </a:t>
            </a:r>
            <a:r>
              <a:rPr lang="es-ES" dirty="0" err="1"/>
              <a:t>the</a:t>
            </a:r>
            <a:r>
              <a:rPr lang="es-ES" dirty="0"/>
              <a:t> base.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converter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transform</a:t>
            </a:r>
            <a:r>
              <a:rPr lang="es-ES" dirty="0"/>
              <a:t> </a:t>
            </a:r>
            <a:r>
              <a:rPr lang="es-ES" dirty="0" err="1"/>
              <a:t>direct</a:t>
            </a:r>
            <a:r>
              <a:rPr lang="es-ES" dirty="0"/>
              <a:t> </a:t>
            </a:r>
            <a:r>
              <a:rPr lang="es-ES" dirty="0" err="1"/>
              <a:t>current</a:t>
            </a:r>
            <a:r>
              <a:rPr lang="es-ES" dirty="0"/>
              <a:t> </a:t>
            </a:r>
            <a:r>
              <a:rPr lang="es-ES" dirty="0" err="1"/>
              <a:t>into</a:t>
            </a:r>
            <a:r>
              <a:rPr lang="es-ES" dirty="0"/>
              <a:t> </a:t>
            </a:r>
            <a:r>
              <a:rPr lang="es-ES" dirty="0" err="1"/>
              <a:t>alternating</a:t>
            </a:r>
            <a:r>
              <a:rPr lang="es-ES" dirty="0"/>
              <a:t> </a:t>
            </a:r>
            <a:r>
              <a:rPr lang="es-ES" dirty="0" err="1"/>
              <a:t>current</a:t>
            </a:r>
            <a:r>
              <a:rPr lang="es-ES" dirty="0"/>
              <a:t> and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transformer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raise</a:t>
            </a:r>
            <a:r>
              <a:rPr lang="es-ES" dirty="0"/>
              <a:t> </a:t>
            </a:r>
            <a:r>
              <a:rPr lang="es-ES" dirty="0" err="1"/>
              <a:t>its</a:t>
            </a:r>
            <a:r>
              <a:rPr lang="es-ES" dirty="0"/>
              <a:t> </a:t>
            </a:r>
            <a:r>
              <a:rPr lang="es-ES" dirty="0" err="1"/>
              <a:t>voltage</a:t>
            </a:r>
            <a:r>
              <a:rPr lang="es-ES" dirty="0"/>
              <a:t> so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possible</a:t>
            </a:r>
            <a:r>
              <a:rPr lang="es-ES" dirty="0"/>
              <a:t> to </a:t>
            </a:r>
            <a:r>
              <a:rPr lang="es-ES" dirty="0" err="1"/>
              <a:t>distribute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electricity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lowest</a:t>
            </a:r>
            <a:r>
              <a:rPr lang="es-ES" dirty="0"/>
              <a:t> </a:t>
            </a:r>
            <a:r>
              <a:rPr lang="es-ES" dirty="0" err="1"/>
              <a:t>possible</a:t>
            </a:r>
            <a:r>
              <a:rPr lang="es-ES" dirty="0"/>
              <a:t> </a:t>
            </a:r>
            <a:r>
              <a:rPr lang="es-ES" dirty="0" err="1"/>
              <a:t>losses</a:t>
            </a:r>
            <a:r>
              <a:rPr lang="es-ES" dirty="0"/>
              <a:t>. A </a:t>
            </a:r>
            <a:r>
              <a:rPr lang="es-ES" dirty="0" err="1"/>
              <a:t>wind</a:t>
            </a:r>
            <a:r>
              <a:rPr lang="es-ES" dirty="0"/>
              <a:t> turbine </a:t>
            </a:r>
            <a:r>
              <a:rPr lang="es-ES" dirty="0" err="1"/>
              <a:t>is</a:t>
            </a:r>
            <a:r>
              <a:rPr lang="es-ES" dirty="0"/>
              <a:t> a machine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transforms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</a:t>
            </a:r>
            <a:r>
              <a:rPr lang="es-ES" dirty="0" err="1"/>
              <a:t>into</a:t>
            </a:r>
            <a:r>
              <a:rPr lang="es-ES" dirty="0"/>
              <a:t> </a:t>
            </a:r>
            <a:r>
              <a:rPr lang="es-ES" dirty="0" err="1"/>
              <a:t>mechanical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</a:t>
            </a:r>
            <a:r>
              <a:rPr lang="es-ES" dirty="0" err="1"/>
              <a:t>through</a:t>
            </a:r>
            <a:r>
              <a:rPr lang="es-ES" dirty="0"/>
              <a:t> </a:t>
            </a:r>
            <a:r>
              <a:rPr lang="es-ES" dirty="0" err="1"/>
              <a:t>oblique</a:t>
            </a:r>
            <a:r>
              <a:rPr lang="es-ES" dirty="0"/>
              <a:t> </a:t>
            </a:r>
            <a:r>
              <a:rPr lang="es-ES" dirty="0" err="1"/>
              <a:t>blades</a:t>
            </a:r>
            <a:r>
              <a:rPr lang="es-ES" dirty="0"/>
              <a:t> </a:t>
            </a:r>
            <a:r>
              <a:rPr lang="es-ES" dirty="0" err="1"/>
              <a:t>attached</a:t>
            </a:r>
            <a:r>
              <a:rPr lang="es-ES" dirty="0"/>
              <a:t> to a </a:t>
            </a:r>
            <a:r>
              <a:rPr lang="es-ES" dirty="0" err="1"/>
              <a:t>common</a:t>
            </a:r>
            <a:r>
              <a:rPr lang="es-ES" dirty="0"/>
              <a:t> axis.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rotating</a:t>
            </a:r>
            <a:r>
              <a:rPr lang="es-ES" dirty="0"/>
              <a:t> </a:t>
            </a:r>
            <a:r>
              <a:rPr lang="es-ES" dirty="0" err="1"/>
              <a:t>shaft</a:t>
            </a:r>
            <a:r>
              <a:rPr lang="es-ES" dirty="0"/>
              <a:t> can be </a:t>
            </a:r>
            <a:r>
              <a:rPr lang="es-ES" dirty="0" err="1"/>
              <a:t>connected</a:t>
            </a:r>
            <a:r>
              <a:rPr lang="es-ES" dirty="0"/>
              <a:t> to </a:t>
            </a:r>
            <a:r>
              <a:rPr lang="es-ES" dirty="0" err="1"/>
              <a:t>various</a:t>
            </a:r>
            <a:r>
              <a:rPr lang="es-ES" dirty="0"/>
              <a:t> </a:t>
            </a:r>
            <a:r>
              <a:rPr lang="es-ES" dirty="0" err="1"/>
              <a:t>types</a:t>
            </a:r>
            <a:r>
              <a:rPr lang="es-ES" dirty="0"/>
              <a:t> of </a:t>
            </a:r>
            <a:r>
              <a:rPr lang="es-ES" dirty="0" err="1"/>
              <a:t>machinery</a:t>
            </a:r>
            <a:r>
              <a:rPr lang="es-ES" dirty="0"/>
              <a:t>, be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grinding</a:t>
            </a:r>
            <a:r>
              <a:rPr lang="es-ES" dirty="0"/>
              <a:t> </a:t>
            </a:r>
            <a:r>
              <a:rPr lang="es-ES" dirty="0" err="1"/>
              <a:t>grain</a:t>
            </a:r>
            <a:r>
              <a:rPr lang="es-ES" dirty="0"/>
              <a:t> (</a:t>
            </a:r>
            <a:r>
              <a:rPr lang="es-ES" dirty="0" err="1"/>
              <a:t>mills</a:t>
            </a:r>
            <a:r>
              <a:rPr lang="es-ES" dirty="0"/>
              <a:t>), </a:t>
            </a:r>
            <a:r>
              <a:rPr lang="es-ES" dirty="0" err="1"/>
              <a:t>pumping</a:t>
            </a:r>
            <a:r>
              <a:rPr lang="es-ES" dirty="0"/>
              <a:t> </a:t>
            </a:r>
            <a:r>
              <a:rPr lang="es-ES" dirty="0" err="1"/>
              <a:t>water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generating</a:t>
            </a:r>
            <a:r>
              <a:rPr lang="es-ES" dirty="0"/>
              <a:t> </a:t>
            </a:r>
            <a:r>
              <a:rPr lang="es-ES" dirty="0" err="1"/>
              <a:t>electricity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2695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1B17A9C-A379-B541-8647-F904FA594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50EBD4DD-1C20-CA4C-A981-83033DE5F5CA}"/>
              </a:ext>
            </a:extLst>
          </p:cNvPr>
          <p:cNvSpPr/>
          <p:nvPr/>
        </p:nvSpPr>
        <p:spPr>
          <a:xfrm>
            <a:off x="1628270" y="261648"/>
            <a:ext cx="89354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dirty="0">
                <a:solidFill>
                  <a:srgbClr val="FF40FF"/>
                </a:solidFill>
                <a:latin typeface="Bernard MT Condensed" panose="02050806060905020404" pitchFamily="18" charset="77"/>
              </a:rPr>
              <a:t>6. </a:t>
            </a:r>
            <a:r>
              <a:rPr lang="es-ES" sz="4000" dirty="0" err="1">
                <a:solidFill>
                  <a:srgbClr val="FF40FF"/>
                </a:solidFill>
                <a:latin typeface="Bernard MT Condensed" panose="02050806060905020404" pitchFamily="18" charset="77"/>
              </a:rPr>
              <a:t>What</a:t>
            </a:r>
            <a:r>
              <a:rPr lang="es-ES" sz="4000" dirty="0">
                <a:solidFill>
                  <a:srgbClr val="FF40FF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FF40FF"/>
                </a:solidFill>
                <a:latin typeface="Bernard MT Condensed" panose="02050806060905020404" pitchFamily="18" charset="77"/>
              </a:rPr>
              <a:t>is</a:t>
            </a:r>
            <a:r>
              <a:rPr lang="es-ES" sz="4000" dirty="0">
                <a:solidFill>
                  <a:srgbClr val="FF40FF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FF40FF"/>
                </a:solidFill>
                <a:latin typeface="Bernard MT Condensed" panose="02050806060905020404" pitchFamily="18" charset="77"/>
              </a:rPr>
              <a:t>the</a:t>
            </a:r>
            <a:r>
              <a:rPr lang="es-ES" sz="4000" dirty="0">
                <a:solidFill>
                  <a:srgbClr val="FF40FF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FF40FF"/>
                </a:solidFill>
                <a:latin typeface="Bernard MT Condensed" panose="02050806060905020404" pitchFamily="18" charset="77"/>
              </a:rPr>
              <a:t>maximum</a:t>
            </a:r>
            <a:r>
              <a:rPr lang="es-ES" sz="4000" dirty="0">
                <a:solidFill>
                  <a:srgbClr val="FF40FF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FF40FF"/>
                </a:solidFill>
                <a:latin typeface="Bernard MT Condensed" panose="02050806060905020404" pitchFamily="18" charset="77"/>
              </a:rPr>
              <a:t>power</a:t>
            </a:r>
            <a:r>
              <a:rPr lang="es-ES" sz="4000" dirty="0">
                <a:solidFill>
                  <a:srgbClr val="FF40FF"/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rgbClr val="FF40FF"/>
                </a:solidFill>
                <a:latin typeface="Bernard MT Condensed" panose="02050806060905020404" pitchFamily="18" charset="77"/>
              </a:rPr>
              <a:t>you</a:t>
            </a:r>
            <a:r>
              <a:rPr lang="es-ES" sz="4000" dirty="0">
                <a:solidFill>
                  <a:srgbClr val="FF40FF"/>
                </a:solidFill>
                <a:latin typeface="Bernard MT Condensed" panose="02050806060905020404" pitchFamily="18" charset="77"/>
              </a:rPr>
              <a:t> can </a:t>
            </a:r>
            <a:r>
              <a:rPr lang="es-ES" sz="4000" dirty="0" err="1">
                <a:solidFill>
                  <a:srgbClr val="FF40FF"/>
                </a:solidFill>
                <a:latin typeface="Bernard MT Condensed" panose="02050806060905020404" pitchFamily="18" charset="77"/>
              </a:rPr>
              <a:t>get</a:t>
            </a:r>
            <a:r>
              <a:rPr lang="es-ES" sz="4000" dirty="0">
                <a:solidFill>
                  <a:srgbClr val="FF40FF"/>
                </a:solidFill>
                <a:latin typeface="Bernard MT Condensed" panose="02050806060905020404" pitchFamily="18" charset="77"/>
              </a:rPr>
              <a:t>?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B308DA7-9DE7-4543-B6B4-44078D2C736C}"/>
              </a:ext>
            </a:extLst>
          </p:cNvPr>
          <p:cNvSpPr/>
          <p:nvPr/>
        </p:nvSpPr>
        <p:spPr>
          <a:xfrm>
            <a:off x="1628270" y="1231182"/>
            <a:ext cx="89354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</a:t>
            </a:r>
            <a:r>
              <a:rPr lang="es-ES" dirty="0" err="1"/>
              <a:t>power</a:t>
            </a:r>
            <a:r>
              <a:rPr lang="es-ES" dirty="0"/>
              <a:t> </a:t>
            </a:r>
            <a:r>
              <a:rPr lang="es-ES" dirty="0" err="1"/>
              <a:t>installed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world</a:t>
            </a:r>
            <a:r>
              <a:rPr lang="es-ES" dirty="0"/>
              <a:t> has </a:t>
            </a:r>
            <a:r>
              <a:rPr lang="es-ES" dirty="0" err="1"/>
              <a:t>exceeded</a:t>
            </a:r>
            <a:r>
              <a:rPr lang="es-ES" dirty="0"/>
              <a:t> 651 GW. </a:t>
            </a:r>
            <a:r>
              <a:rPr lang="es-ES" dirty="0" err="1"/>
              <a:t>During</a:t>
            </a:r>
            <a:r>
              <a:rPr lang="es-ES" dirty="0"/>
              <a:t> 2019,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world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</a:t>
            </a:r>
            <a:r>
              <a:rPr lang="es-ES" dirty="0" err="1"/>
              <a:t>power</a:t>
            </a:r>
            <a:r>
              <a:rPr lang="es-ES" dirty="0"/>
              <a:t> has </a:t>
            </a:r>
            <a:r>
              <a:rPr lang="es-ES" dirty="0" err="1"/>
              <a:t>increased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60.4 GW. ... In </a:t>
            </a:r>
            <a:r>
              <a:rPr lang="es-ES" dirty="0" err="1"/>
              <a:t>Europe</a:t>
            </a:r>
            <a:r>
              <a:rPr lang="es-ES" dirty="0"/>
              <a:t>, in 2019, </a:t>
            </a:r>
            <a:r>
              <a:rPr lang="es-ES" dirty="0" err="1"/>
              <a:t>the</a:t>
            </a:r>
            <a:r>
              <a:rPr lang="es-ES" dirty="0"/>
              <a:t> new </a:t>
            </a:r>
            <a:r>
              <a:rPr lang="es-ES" dirty="0" err="1"/>
              <a:t>power</a:t>
            </a:r>
            <a:r>
              <a:rPr lang="es-ES" dirty="0"/>
              <a:t> has </a:t>
            </a:r>
            <a:r>
              <a:rPr lang="es-ES" dirty="0" err="1"/>
              <a:t>been</a:t>
            </a:r>
            <a:r>
              <a:rPr lang="es-ES" dirty="0"/>
              <a:t> led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United</a:t>
            </a:r>
            <a:r>
              <a:rPr lang="es-ES" dirty="0"/>
              <a:t> </a:t>
            </a:r>
            <a:r>
              <a:rPr lang="es-ES" dirty="0" err="1"/>
              <a:t>Kingdom</a:t>
            </a:r>
            <a:r>
              <a:rPr lang="es-ES" dirty="0"/>
              <a:t>, </a:t>
            </a:r>
            <a:r>
              <a:rPr lang="es-ES" dirty="0" err="1"/>
              <a:t>Spain</a:t>
            </a:r>
            <a:r>
              <a:rPr lang="es-ES" dirty="0"/>
              <a:t> and </a:t>
            </a:r>
            <a:r>
              <a:rPr lang="es-ES" dirty="0" err="1"/>
              <a:t>Germany</a:t>
            </a:r>
            <a:r>
              <a:rPr lang="es-ES" dirty="0"/>
              <a:t> (new </a:t>
            </a:r>
            <a:r>
              <a:rPr lang="es-ES" dirty="0" err="1"/>
              <a:t>power</a:t>
            </a:r>
            <a:r>
              <a:rPr lang="es-ES" dirty="0"/>
              <a:t> 15.4 GW in 2019).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</a:t>
            </a:r>
            <a:r>
              <a:rPr lang="es-ES" dirty="0" err="1"/>
              <a:t>turns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blades</a:t>
            </a:r>
            <a:r>
              <a:rPr lang="es-ES" dirty="0"/>
              <a:t>,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begin</a:t>
            </a:r>
            <a:r>
              <a:rPr lang="es-ES" dirty="0"/>
              <a:t> to </a:t>
            </a:r>
            <a:r>
              <a:rPr lang="es-ES" dirty="0" err="1"/>
              <a:t>move</a:t>
            </a:r>
            <a:r>
              <a:rPr lang="es-ES" dirty="0"/>
              <a:t> at </a:t>
            </a:r>
            <a:r>
              <a:rPr lang="es-ES" dirty="0" err="1"/>
              <a:t>wind</a:t>
            </a:r>
            <a:r>
              <a:rPr lang="es-ES" dirty="0"/>
              <a:t> </a:t>
            </a:r>
            <a:r>
              <a:rPr lang="es-ES" dirty="0" err="1"/>
              <a:t>speeds</a:t>
            </a:r>
            <a:r>
              <a:rPr lang="es-ES" dirty="0"/>
              <a:t> of </a:t>
            </a:r>
            <a:r>
              <a:rPr lang="es-ES" dirty="0" err="1"/>
              <a:t>around</a:t>
            </a:r>
            <a:r>
              <a:rPr lang="es-ES" dirty="0"/>
              <a:t> 3.5 m / s and </a:t>
            </a:r>
            <a:r>
              <a:rPr lang="es-ES" dirty="0" err="1"/>
              <a:t>provide</a:t>
            </a:r>
            <a:r>
              <a:rPr lang="es-ES" dirty="0"/>
              <a:t> </a:t>
            </a:r>
            <a:r>
              <a:rPr lang="es-ES" dirty="0" err="1"/>
              <a:t>maximum</a:t>
            </a:r>
            <a:r>
              <a:rPr lang="es-ES" dirty="0"/>
              <a:t> </a:t>
            </a:r>
            <a:r>
              <a:rPr lang="es-ES" dirty="0" err="1"/>
              <a:t>power</a:t>
            </a:r>
            <a:r>
              <a:rPr lang="es-ES" dirty="0"/>
              <a:t> at </a:t>
            </a:r>
            <a:r>
              <a:rPr lang="es-ES" dirty="0" err="1"/>
              <a:t>around</a:t>
            </a:r>
            <a:r>
              <a:rPr lang="es-ES" dirty="0"/>
              <a:t> 11 m / s.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very</a:t>
            </a:r>
            <a:r>
              <a:rPr lang="es-ES" dirty="0"/>
              <a:t> </a:t>
            </a:r>
            <a:r>
              <a:rPr lang="es-ES" dirty="0" err="1"/>
              <a:t>strong</a:t>
            </a:r>
            <a:r>
              <a:rPr lang="es-ES" dirty="0"/>
              <a:t> </a:t>
            </a:r>
            <a:r>
              <a:rPr lang="es-ES" dirty="0" err="1"/>
              <a:t>winds</a:t>
            </a:r>
            <a:r>
              <a:rPr lang="es-ES" dirty="0"/>
              <a:t> (25 m / s)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blades</a:t>
            </a:r>
            <a:r>
              <a:rPr lang="es-ES" dirty="0"/>
              <a:t> are placed in a </a:t>
            </a:r>
            <a:r>
              <a:rPr lang="es-ES" dirty="0" err="1"/>
              <a:t>flag</a:t>
            </a:r>
            <a:r>
              <a:rPr lang="es-ES" dirty="0"/>
              <a:t> position and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wind</a:t>
            </a:r>
            <a:r>
              <a:rPr lang="es-ES" dirty="0"/>
              <a:t> turbine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braked</a:t>
            </a:r>
            <a:r>
              <a:rPr lang="es-ES" dirty="0"/>
              <a:t> to </a:t>
            </a:r>
            <a:r>
              <a:rPr lang="es-ES" dirty="0" err="1"/>
              <a:t>avoid</a:t>
            </a:r>
            <a:r>
              <a:rPr lang="es-ES" dirty="0"/>
              <a:t> </a:t>
            </a:r>
            <a:r>
              <a:rPr lang="es-ES" dirty="0" err="1"/>
              <a:t>excessive</a:t>
            </a:r>
            <a:r>
              <a:rPr lang="es-ES" dirty="0"/>
              <a:t> </a:t>
            </a:r>
            <a:r>
              <a:rPr lang="es-ES" dirty="0" err="1"/>
              <a:t>stresses</a:t>
            </a:r>
            <a:r>
              <a:rPr lang="es-ES" dirty="0"/>
              <a:t>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48D4B1C-E083-BD4F-9B76-62734C148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8742" y="3247156"/>
            <a:ext cx="5094513" cy="310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3961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209D3EC-5D26-CB42-8F4D-147D49DB1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C85A7595-B30B-E147-9DD1-B72916528835}"/>
              </a:ext>
            </a:extLst>
          </p:cNvPr>
          <p:cNvSpPr/>
          <p:nvPr/>
        </p:nvSpPr>
        <p:spPr>
          <a:xfrm>
            <a:off x="337457" y="395292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4000" dirty="0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7. </a:t>
            </a: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How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does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this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energy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 and </a:t>
            </a: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its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obtaining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affect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the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 </a:t>
            </a:r>
            <a:r>
              <a:rPr lang="es-ES" sz="4000" dirty="0" err="1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environment</a:t>
            </a:r>
            <a:r>
              <a:rPr lang="es-ES" sz="4000" dirty="0">
                <a:solidFill>
                  <a:schemeClr val="accent6">
                    <a:lumMod val="75000"/>
                  </a:schemeClr>
                </a:solidFill>
                <a:latin typeface="Bernard MT Condensed" panose="02050806060905020404" pitchFamily="18" charset="77"/>
              </a:rPr>
              <a:t>?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76867C1-06AD-864B-A337-B9FAF8180072}"/>
              </a:ext>
            </a:extLst>
          </p:cNvPr>
          <p:cNvSpPr/>
          <p:nvPr/>
        </p:nvSpPr>
        <p:spPr>
          <a:xfrm>
            <a:off x="337457" y="2505670"/>
            <a:ext cx="40712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/>
              <a:t>Wind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a </a:t>
            </a:r>
            <a:r>
              <a:rPr lang="es-ES" dirty="0" err="1"/>
              <a:t>renewable</a:t>
            </a:r>
            <a:r>
              <a:rPr lang="es-ES" dirty="0"/>
              <a:t> </a:t>
            </a:r>
            <a:r>
              <a:rPr lang="es-ES" dirty="0" err="1"/>
              <a:t>energy</a:t>
            </a:r>
            <a:r>
              <a:rPr lang="es-ES" dirty="0"/>
              <a:t> </a:t>
            </a:r>
            <a:r>
              <a:rPr lang="es-ES" dirty="0" err="1"/>
              <a:t>source</a:t>
            </a:r>
            <a:r>
              <a:rPr lang="es-ES" dirty="0"/>
              <a:t>,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does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pollute</a:t>
            </a:r>
            <a:r>
              <a:rPr lang="es-ES" dirty="0"/>
              <a:t>,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inexhaustible and reduces </a:t>
            </a:r>
            <a:r>
              <a:rPr lang="es-ES" dirty="0" err="1"/>
              <a:t>the</a:t>
            </a:r>
            <a:r>
              <a:rPr lang="es-ES" dirty="0"/>
              <a:t> use of </a:t>
            </a:r>
            <a:r>
              <a:rPr lang="es-ES" dirty="0" err="1"/>
              <a:t>fossil</a:t>
            </a:r>
            <a:r>
              <a:rPr lang="es-ES" dirty="0"/>
              <a:t> </a:t>
            </a:r>
            <a:r>
              <a:rPr lang="es-ES" dirty="0" err="1"/>
              <a:t>fuels</a:t>
            </a:r>
            <a:r>
              <a:rPr lang="es-ES" dirty="0"/>
              <a:t>,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origin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greenhouse</a:t>
            </a:r>
            <a:r>
              <a:rPr lang="es-ES" dirty="0"/>
              <a:t> </a:t>
            </a:r>
            <a:r>
              <a:rPr lang="es-ES" dirty="0" err="1"/>
              <a:t>effect</a:t>
            </a:r>
            <a:r>
              <a:rPr lang="es-ES" dirty="0"/>
              <a:t> </a:t>
            </a:r>
            <a:r>
              <a:rPr lang="es-ES" dirty="0" err="1"/>
              <a:t>emissions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cause global </a:t>
            </a:r>
            <a:r>
              <a:rPr lang="es-ES" dirty="0" err="1"/>
              <a:t>warming</a:t>
            </a:r>
            <a:r>
              <a:rPr lang="es-ES" dirty="0"/>
              <a:t>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613A420-757D-3940-91B7-7FF13D1CAF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1714" y="2188142"/>
            <a:ext cx="5142594" cy="319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149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24864</TotalTime>
  <Words>745</Words>
  <Application>Microsoft Macintosh PowerPoint</Application>
  <PresentationFormat>Panorámica</PresentationFormat>
  <Paragraphs>39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Bernard MT Condensed</vt:lpstr>
      <vt:lpstr>Britannic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delgadoalijo.aurora@ieshuelin.com</dc:creator>
  <cp:lastModifiedBy>delgadoalijo.aurora@ieshuelin.com</cp:lastModifiedBy>
  <cp:revision>17</cp:revision>
  <dcterms:created xsi:type="dcterms:W3CDTF">2021-01-04T16:19:26Z</dcterms:created>
  <dcterms:modified xsi:type="dcterms:W3CDTF">2021-01-21T22:43:27Z</dcterms:modified>
</cp:coreProperties>
</file>