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354F8-FC6A-4F2F-98E9-270398CF75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9FB521-C3A6-4DCD-A916-7F9952229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B6DDB2-1AE1-4E35-A2DA-B78E130B9C4F}"/>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5" name="Marcador de pie de página 4">
            <a:extLst>
              <a:ext uri="{FF2B5EF4-FFF2-40B4-BE49-F238E27FC236}">
                <a16:creationId xmlns:a16="http://schemas.microsoft.com/office/drawing/2014/main" id="{4E6B2970-0E9C-4E3F-9A59-76E96B3F9B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3031E69-43BB-446B-97B2-AD6C6648C669}"/>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180771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49816-0DC5-4800-BFCB-46B46B770F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D8C1C9F-44B7-4259-B240-8C941A23F37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43FA72-3300-4F02-85CB-6D203C106100}"/>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5" name="Marcador de pie de página 4">
            <a:extLst>
              <a:ext uri="{FF2B5EF4-FFF2-40B4-BE49-F238E27FC236}">
                <a16:creationId xmlns:a16="http://schemas.microsoft.com/office/drawing/2014/main" id="{4293203C-F300-454D-A3DA-87F7138A01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B9BD24-4323-49DF-B0C2-A114F071F10A}"/>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421202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3ECC819-61EF-4C6D-ADE4-E847FF7285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D2B7DCE-BFA5-4376-B02E-83D8CEBA91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58697D-1EAC-4C60-9D1B-F0A8A86534A8}"/>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5" name="Marcador de pie de página 4">
            <a:extLst>
              <a:ext uri="{FF2B5EF4-FFF2-40B4-BE49-F238E27FC236}">
                <a16:creationId xmlns:a16="http://schemas.microsoft.com/office/drawing/2014/main" id="{73A024CA-9556-4997-87BC-CD76330FFF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0184F3-DD20-4FE2-A0F3-8496B0FF5398}"/>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26780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4E6539-9E8E-46E5-8A2B-E7F81821BB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C7947E-98EF-4F4B-A2BE-1F9FA449F61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61E08D-695F-4D33-92E3-754D156F7F35}"/>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5" name="Marcador de pie de página 4">
            <a:extLst>
              <a:ext uri="{FF2B5EF4-FFF2-40B4-BE49-F238E27FC236}">
                <a16:creationId xmlns:a16="http://schemas.microsoft.com/office/drawing/2014/main" id="{621CD94F-7447-435E-9773-063271C69D8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A10903B-C762-48D8-9A6D-3FFD1F91B07B}"/>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327622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4F59E-BF12-4619-9650-5FC43895B3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C4B186-687E-4A30-A1C2-AE61923D7C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352C6A8-FA46-4FE8-979C-4E6FD7AAC322}"/>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5" name="Marcador de pie de página 4">
            <a:extLst>
              <a:ext uri="{FF2B5EF4-FFF2-40B4-BE49-F238E27FC236}">
                <a16:creationId xmlns:a16="http://schemas.microsoft.com/office/drawing/2014/main" id="{E2BE4F3A-3C7B-4CA6-9B6F-A74CDE4B67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980A14-5F74-4FDB-96E0-80BD30203CE2}"/>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246106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1C6C7-6530-4B05-BB50-0BC08F1A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AD087C-FCB2-4553-B79D-ABDE6EA59D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A120E96-8EDF-4098-83B6-FC5C94D18E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CC3AEC5-38A6-42A7-A107-79CF0FE11988}"/>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6" name="Marcador de pie de página 5">
            <a:extLst>
              <a:ext uri="{FF2B5EF4-FFF2-40B4-BE49-F238E27FC236}">
                <a16:creationId xmlns:a16="http://schemas.microsoft.com/office/drawing/2014/main" id="{12AFDAC0-B538-473D-8BE1-6C8E1789F9D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6B46A3F-7B5F-4212-A9D1-39D398B143FC}"/>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391343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2A6B0-455A-4282-9448-92CDB515482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0869FFF-8E00-4FE8-AEAC-EBB8333BD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A0D61FF-5395-4129-BA4D-28F242FACF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3921295-CDB4-432E-B5BE-D47A3DA8B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F89B18F-3227-431A-AE18-CD4AA7878E7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C21AD34-F328-4014-BEBB-86E92FD4AA2F}"/>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8" name="Marcador de pie de página 7">
            <a:extLst>
              <a:ext uri="{FF2B5EF4-FFF2-40B4-BE49-F238E27FC236}">
                <a16:creationId xmlns:a16="http://schemas.microsoft.com/office/drawing/2014/main" id="{EAC484A0-CB79-4027-9F6C-3342544868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27FAC0F-5B77-474B-9460-36DD78DB626B}"/>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37641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2996-8DF2-4C81-BD30-98DAEF197D1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7451DB0-9B4F-4871-9724-39A9BA83337F}"/>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4" name="Marcador de pie de página 3">
            <a:extLst>
              <a:ext uri="{FF2B5EF4-FFF2-40B4-BE49-F238E27FC236}">
                <a16:creationId xmlns:a16="http://schemas.microsoft.com/office/drawing/2014/main" id="{DB356160-4001-4DDA-A885-98DF5712E25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BC8C6C9-4D18-4032-9929-B55CE719D7D7}"/>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379826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705A3A-FED3-49A3-AE2E-8F5B5BE0AA98}"/>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3" name="Marcador de pie de página 2">
            <a:extLst>
              <a:ext uri="{FF2B5EF4-FFF2-40B4-BE49-F238E27FC236}">
                <a16:creationId xmlns:a16="http://schemas.microsoft.com/office/drawing/2014/main" id="{59CED886-4405-48E1-B6A9-E2121A15141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B1ACD12-2F92-4831-90DD-061BA2058B1B}"/>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161568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9D48E-FDBB-47A7-94B8-FA30F9BD1EF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1E4DAE-AF1F-47B1-9A7F-BF8BA32B8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8CC07A-8988-4B99-98D7-0059AD562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3DEAB1-EF7A-4AB3-ACB2-7C0483CF3DB9}"/>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6" name="Marcador de pie de página 5">
            <a:extLst>
              <a:ext uri="{FF2B5EF4-FFF2-40B4-BE49-F238E27FC236}">
                <a16:creationId xmlns:a16="http://schemas.microsoft.com/office/drawing/2014/main" id="{8C279918-67D4-4B77-B2A7-E8A2C2946C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67CF4E7-DE64-43FF-9066-214D70AB4385}"/>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302712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83F5C-3AFB-464B-9004-B6F6A4F13B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4CF0BFD-C2CD-45AE-99CD-B22051F97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F727190-527F-4AD4-86B1-25BD7BEDE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98C4182-2392-4BD3-BDFF-3158A396B4D2}"/>
              </a:ext>
            </a:extLst>
          </p:cNvPr>
          <p:cNvSpPr>
            <a:spLocks noGrp="1"/>
          </p:cNvSpPr>
          <p:nvPr>
            <p:ph type="dt" sz="half" idx="10"/>
          </p:nvPr>
        </p:nvSpPr>
        <p:spPr/>
        <p:txBody>
          <a:bodyPr/>
          <a:lstStyle/>
          <a:p>
            <a:fld id="{13BCE706-9D99-4740-8441-B806D3FEA304}" type="datetimeFigureOut">
              <a:rPr lang="es-ES" smtClean="0"/>
              <a:t>02/12/2020</a:t>
            </a:fld>
            <a:endParaRPr lang="es-ES"/>
          </a:p>
        </p:txBody>
      </p:sp>
      <p:sp>
        <p:nvSpPr>
          <p:cNvPr id="6" name="Marcador de pie de página 5">
            <a:extLst>
              <a:ext uri="{FF2B5EF4-FFF2-40B4-BE49-F238E27FC236}">
                <a16:creationId xmlns:a16="http://schemas.microsoft.com/office/drawing/2014/main" id="{DCAD130C-A25B-462A-B461-0AA5E26852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FAB008-B46E-4A3A-8848-8DEE1556687D}"/>
              </a:ext>
            </a:extLst>
          </p:cNvPr>
          <p:cNvSpPr>
            <a:spLocks noGrp="1"/>
          </p:cNvSpPr>
          <p:nvPr>
            <p:ph type="sldNum" sz="quarter" idx="12"/>
          </p:nvPr>
        </p:nvSpPr>
        <p:spPr/>
        <p:txBody>
          <a:bodyPr/>
          <a:lstStyle/>
          <a:p>
            <a:fld id="{18C30640-FD31-4FE6-A2BC-B485B62F33E1}" type="slidenum">
              <a:rPr lang="es-ES" smtClean="0"/>
              <a:t>‹Nº›</a:t>
            </a:fld>
            <a:endParaRPr lang="es-ES"/>
          </a:p>
        </p:txBody>
      </p:sp>
    </p:spTree>
    <p:extLst>
      <p:ext uri="{BB962C8B-B14F-4D97-AF65-F5344CB8AC3E}">
        <p14:creationId xmlns:p14="http://schemas.microsoft.com/office/powerpoint/2010/main" val="404828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3D895E6-DB6D-4ED3-8D25-F12712319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A36E7-D6DC-465D-AD16-C82E56872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64823F-DE4F-4CF8-AEAA-74558550D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CE706-9D99-4740-8441-B806D3FEA304}" type="datetimeFigureOut">
              <a:rPr lang="es-ES" smtClean="0"/>
              <a:t>02/12/2020</a:t>
            </a:fld>
            <a:endParaRPr lang="es-ES"/>
          </a:p>
        </p:txBody>
      </p:sp>
      <p:sp>
        <p:nvSpPr>
          <p:cNvPr id="5" name="Marcador de pie de página 4">
            <a:extLst>
              <a:ext uri="{FF2B5EF4-FFF2-40B4-BE49-F238E27FC236}">
                <a16:creationId xmlns:a16="http://schemas.microsoft.com/office/drawing/2014/main" id="{518DB0D8-4317-40AB-92EC-55221B6AB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5E59EF1-AE71-43CA-B830-16C4907F0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30640-FD31-4FE6-A2BC-B485B62F33E1}" type="slidenum">
              <a:rPr lang="es-ES" smtClean="0"/>
              <a:t>‹Nº›</a:t>
            </a:fld>
            <a:endParaRPr lang="es-ES"/>
          </a:p>
        </p:txBody>
      </p:sp>
    </p:spTree>
    <p:extLst>
      <p:ext uri="{BB962C8B-B14F-4D97-AF65-F5344CB8AC3E}">
        <p14:creationId xmlns:p14="http://schemas.microsoft.com/office/powerpoint/2010/main" val="3365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A7F73-27E7-41D6-894E-408D63EA7397}"/>
              </a:ext>
            </a:extLst>
          </p:cNvPr>
          <p:cNvSpPr>
            <a:spLocks noGrp="1"/>
          </p:cNvSpPr>
          <p:nvPr>
            <p:ph type="ctrTitle"/>
          </p:nvPr>
        </p:nvSpPr>
        <p:spPr>
          <a:xfrm>
            <a:off x="1524000" y="347663"/>
            <a:ext cx="9144000" cy="2673834"/>
          </a:xfrm>
        </p:spPr>
        <p:txBody>
          <a:bodyPr>
            <a:normAutofit/>
          </a:bodyPr>
          <a:lstStyle/>
          <a:p>
            <a:r>
              <a:rPr lang="es-ES" dirty="0">
                <a:solidFill>
                  <a:schemeClr val="accent1">
                    <a:lumMod val="50000"/>
                  </a:schemeClr>
                </a:solidFill>
                <a:latin typeface="Algerian" panose="04020705040A02060702" pitchFamily="82" charset="0"/>
              </a:rPr>
              <a:t>CALLE</a:t>
            </a:r>
            <a:br>
              <a:rPr lang="es-ES" dirty="0">
                <a:solidFill>
                  <a:schemeClr val="accent1">
                    <a:lumMod val="50000"/>
                  </a:schemeClr>
                </a:solidFill>
                <a:latin typeface="Algerian" panose="04020705040A02060702" pitchFamily="82" charset="0"/>
              </a:rPr>
            </a:br>
            <a:r>
              <a:rPr lang="es-ES" dirty="0">
                <a:solidFill>
                  <a:schemeClr val="accent1">
                    <a:lumMod val="50000"/>
                  </a:schemeClr>
                </a:solidFill>
                <a:latin typeface="Algerian" panose="04020705040A02060702" pitchFamily="82" charset="0"/>
              </a:rPr>
              <a:t>DE LA</a:t>
            </a:r>
            <a:br>
              <a:rPr lang="es-ES" dirty="0">
                <a:solidFill>
                  <a:schemeClr val="accent1">
                    <a:lumMod val="50000"/>
                  </a:schemeClr>
                </a:solidFill>
                <a:latin typeface="Algerian" panose="04020705040A02060702" pitchFamily="82" charset="0"/>
              </a:rPr>
            </a:br>
            <a:r>
              <a:rPr lang="es-ES" dirty="0">
                <a:solidFill>
                  <a:schemeClr val="accent1">
                    <a:lumMod val="50000"/>
                  </a:schemeClr>
                </a:solidFill>
                <a:latin typeface="Algerian" panose="04020705040A02060702" pitchFamily="82" charset="0"/>
              </a:rPr>
              <a:t> VICTORIA.</a:t>
            </a:r>
          </a:p>
        </p:txBody>
      </p:sp>
      <p:sp>
        <p:nvSpPr>
          <p:cNvPr id="3" name="Subtítulo 2">
            <a:extLst>
              <a:ext uri="{FF2B5EF4-FFF2-40B4-BE49-F238E27FC236}">
                <a16:creationId xmlns:a16="http://schemas.microsoft.com/office/drawing/2014/main" id="{F93FAA47-156A-4D3B-9D3D-CFF6ED9B3D1D}"/>
              </a:ext>
            </a:extLst>
          </p:cNvPr>
          <p:cNvSpPr>
            <a:spLocks noGrp="1"/>
          </p:cNvSpPr>
          <p:nvPr>
            <p:ph type="subTitle" idx="1"/>
          </p:nvPr>
        </p:nvSpPr>
        <p:spPr>
          <a:xfrm>
            <a:off x="4381500" y="4559332"/>
            <a:ext cx="4572000" cy="779431"/>
          </a:xfrm>
        </p:spPr>
        <p:txBody>
          <a:bodyPr>
            <a:normAutofit/>
          </a:bodyPr>
          <a:lstStyle/>
          <a:p>
            <a:endParaRPr lang="es-ES" dirty="0">
              <a:latin typeface="Bookman Old Style" panose="02050604050505020204" pitchFamily="18" charset="0"/>
            </a:endParaRPr>
          </a:p>
        </p:txBody>
      </p:sp>
      <p:pic>
        <p:nvPicPr>
          <p:cNvPr id="1026" name="Picture 2" descr="La mirada del lobo: MALAGA ANTIGUA - CALLE LA VICTORIA">
            <a:extLst>
              <a:ext uri="{FF2B5EF4-FFF2-40B4-BE49-F238E27FC236}">
                <a16:creationId xmlns:a16="http://schemas.microsoft.com/office/drawing/2014/main" id="{CA2D33D9-B0C9-42EE-B4E8-1B3B6A220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431" y="3021497"/>
            <a:ext cx="6721137" cy="352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7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021F7-0289-431C-90AF-B8FC4230D853}"/>
              </a:ext>
            </a:extLst>
          </p:cNvPr>
          <p:cNvSpPr>
            <a:spLocks noGrp="1"/>
          </p:cNvSpPr>
          <p:nvPr>
            <p:ph type="title"/>
          </p:nvPr>
        </p:nvSpPr>
        <p:spPr>
          <a:xfrm>
            <a:off x="838200" y="365125"/>
            <a:ext cx="5334000" cy="5811838"/>
          </a:xfrm>
        </p:spPr>
        <p:txBody>
          <a:bodyPr>
            <a:normAutofit/>
          </a:bodyPr>
          <a:lstStyle/>
          <a:p>
            <a:r>
              <a:rPr lang="es-ES" sz="1600" b="1" i="1" u="sng" dirty="0">
                <a:solidFill>
                  <a:srgbClr val="202124"/>
                </a:solidFill>
                <a:effectLst/>
                <a:latin typeface="arial" panose="020B0604020202020204" pitchFamily="34" charset="0"/>
              </a:rPr>
              <a:t>Su nombre está dedicado a la Virgen de la Victoria, patrona de Málaga, y su trazado corresponde al camino que recorrieron las tropas de los Reyes Católicos en su entrada triunfal en la ciudad, desde su campamento, donde hoy se encuentra el Santuario de la Victoria hasta la puerta de Granada.</a:t>
            </a:r>
            <a:endParaRPr lang="es-ES" sz="1600" b="1" i="1" u="sng" dirty="0"/>
          </a:p>
        </p:txBody>
      </p:sp>
      <p:pic>
        <p:nvPicPr>
          <p:cNvPr id="2050" name="Picture 2" descr="Calle de la Victoria - Wikipedia, la enciclopedia libre">
            <a:extLst>
              <a:ext uri="{FF2B5EF4-FFF2-40B4-BE49-F238E27FC236}">
                <a16:creationId xmlns:a16="http://schemas.microsoft.com/office/drawing/2014/main" id="{06014214-7C63-4D46-A80B-29AE16915B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4922" y="523081"/>
            <a:ext cx="4358878"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8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97F8B-796A-4A47-8D3A-CCC1F2D71191}"/>
              </a:ext>
            </a:extLst>
          </p:cNvPr>
          <p:cNvSpPr>
            <a:spLocks noGrp="1"/>
          </p:cNvSpPr>
          <p:nvPr>
            <p:ph type="title"/>
          </p:nvPr>
        </p:nvSpPr>
        <p:spPr/>
        <p:txBody>
          <a:bodyPr/>
          <a:lstStyle/>
          <a:p>
            <a:pPr algn="ctr"/>
            <a:r>
              <a:rPr lang="es-ES" u="sng" dirty="0">
                <a:solidFill>
                  <a:srgbClr val="7030A0"/>
                </a:solidFill>
                <a:latin typeface="Algerian" panose="04020705040A02060702" pitchFamily="82" charset="0"/>
              </a:rPr>
              <a:t>UBICACIÓN</a:t>
            </a:r>
          </a:p>
        </p:txBody>
      </p:sp>
      <p:sp>
        <p:nvSpPr>
          <p:cNvPr id="6" name="Marcador de contenido 2">
            <a:extLst>
              <a:ext uri="{FF2B5EF4-FFF2-40B4-BE49-F238E27FC236}">
                <a16:creationId xmlns:a16="http://schemas.microsoft.com/office/drawing/2014/main" id="{BE44F8A5-9E86-4743-BBF0-FD30F6FBCC8B}"/>
              </a:ext>
            </a:extLst>
          </p:cNvPr>
          <p:cNvSpPr txBox="1">
            <a:spLocks/>
          </p:cNvSpPr>
          <p:nvPr/>
        </p:nvSpPr>
        <p:spPr>
          <a:xfrm>
            <a:off x="838200" y="1497496"/>
            <a:ext cx="10515599" cy="87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i="1" u="sng" dirty="0"/>
              <a:t>Se encuentra en el centro de Málaga y es el eje principal del barrio de “La Victoria”.</a:t>
            </a:r>
          </a:p>
          <a:p>
            <a:pPr marL="0" indent="0">
              <a:buFont typeface="Arial" panose="020B0604020202020204" pitchFamily="34" charset="0"/>
              <a:buNone/>
            </a:pPr>
            <a:endParaRPr lang="es-ES" dirty="0"/>
          </a:p>
        </p:txBody>
      </p:sp>
      <p:pic>
        <p:nvPicPr>
          <p:cNvPr id="3076" name="Picture 4" descr="Calle de la Victoria, Málaga | Málaga, Málaga españa, Fotos antiguas">
            <a:extLst>
              <a:ext uri="{FF2B5EF4-FFF2-40B4-BE49-F238E27FC236}">
                <a16:creationId xmlns:a16="http://schemas.microsoft.com/office/drawing/2014/main" id="{67B2C74C-E1DE-442E-84BA-344F5DE0A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61302"/>
            <a:ext cx="5125034" cy="33054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álaga | La calle Victoria recupera su anchura tras el derribo del Astoria  | Diario Sur">
            <a:extLst>
              <a:ext uri="{FF2B5EF4-FFF2-40B4-BE49-F238E27FC236}">
                <a16:creationId xmlns:a16="http://schemas.microsoft.com/office/drawing/2014/main" id="{4C356E7E-CAEE-430E-AD48-60A358C2A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525" y="2823059"/>
            <a:ext cx="5157274" cy="318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5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08B7354-AA0A-4749-96F3-F59923937B43}"/>
              </a:ext>
            </a:extLst>
          </p:cNvPr>
          <p:cNvSpPr>
            <a:spLocks noGrp="1"/>
          </p:cNvSpPr>
          <p:nvPr>
            <p:ph type="title"/>
          </p:nvPr>
        </p:nvSpPr>
        <p:spPr/>
        <p:txBody>
          <a:bodyPr/>
          <a:lstStyle/>
          <a:p>
            <a:pPr algn="ctr"/>
            <a:r>
              <a:rPr lang="es-ES" u="sng" dirty="0">
                <a:solidFill>
                  <a:srgbClr val="7030A0"/>
                </a:solidFill>
                <a:latin typeface="Algerian" panose="04020705040A02060702" pitchFamily="82" charset="0"/>
              </a:rPr>
              <a:t>ANTECEDENTES</a:t>
            </a:r>
          </a:p>
        </p:txBody>
      </p:sp>
      <p:sp>
        <p:nvSpPr>
          <p:cNvPr id="5" name="Marcador de contenido 4">
            <a:extLst>
              <a:ext uri="{FF2B5EF4-FFF2-40B4-BE49-F238E27FC236}">
                <a16:creationId xmlns:a16="http://schemas.microsoft.com/office/drawing/2014/main" id="{56FB42ED-A793-42C4-B15E-2EE72E4CCB54}"/>
              </a:ext>
            </a:extLst>
          </p:cNvPr>
          <p:cNvSpPr>
            <a:spLocks noGrp="1"/>
          </p:cNvSpPr>
          <p:nvPr>
            <p:ph sz="half" idx="1"/>
          </p:nvPr>
        </p:nvSpPr>
        <p:spPr>
          <a:xfrm>
            <a:off x="838200" y="1645341"/>
            <a:ext cx="5181600" cy="4351338"/>
          </a:xfrm>
        </p:spPr>
        <p:txBody>
          <a:bodyPr>
            <a:noAutofit/>
          </a:bodyPr>
          <a:lstStyle/>
          <a:p>
            <a:r>
              <a:rPr lang="es-ES" sz="3200" b="1" i="1" u="sng" dirty="0"/>
              <a:t>Se empezó a reconocer por su nombre en el S.XIX.</a:t>
            </a:r>
          </a:p>
          <a:p>
            <a:r>
              <a:rPr lang="es-ES" sz="3200" b="1" i="1" u="sng" dirty="0"/>
              <a:t>Miembros de la burguesía de modistas y pequeños comerciantes se asentaron allí.</a:t>
            </a:r>
          </a:p>
          <a:p>
            <a:r>
              <a:rPr lang="es-ES" sz="3200" b="1" i="1" u="sng" dirty="0"/>
              <a:t>Tomó su forma debido a la llegada de los Reyes Católicos y al comercio que tenía lugar allí.</a:t>
            </a:r>
          </a:p>
        </p:txBody>
      </p:sp>
      <p:pic>
        <p:nvPicPr>
          <p:cNvPr id="5122" name="Picture 2" descr="Reyes Católicos - Real Academia de la Historia">
            <a:extLst>
              <a:ext uri="{FF2B5EF4-FFF2-40B4-BE49-F238E27FC236}">
                <a16:creationId xmlns:a16="http://schemas.microsoft.com/office/drawing/2014/main" id="{0D528EA8-ABFC-4809-BB02-80FA1C32A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435" y="1407352"/>
            <a:ext cx="3178452" cy="508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8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B712350-A63A-4A83-AF8E-0DBA5026FC95}"/>
              </a:ext>
            </a:extLst>
          </p:cNvPr>
          <p:cNvSpPr>
            <a:spLocks noGrp="1"/>
          </p:cNvSpPr>
          <p:nvPr>
            <p:ph type="ctrTitle"/>
          </p:nvPr>
        </p:nvSpPr>
        <p:spPr>
          <a:xfrm>
            <a:off x="1524000" y="371061"/>
            <a:ext cx="9144000" cy="1961322"/>
          </a:xfrm>
        </p:spPr>
        <p:txBody>
          <a:bodyPr>
            <a:normAutofit/>
          </a:bodyPr>
          <a:lstStyle/>
          <a:p>
            <a:r>
              <a:rPr lang="es-ES" sz="5400" u="sng" dirty="0">
                <a:solidFill>
                  <a:srgbClr val="7030A0"/>
                </a:solidFill>
                <a:latin typeface="Algerian" panose="04020705040A02060702" pitchFamily="82" charset="0"/>
              </a:rPr>
              <a:t>CAPILLA JESÚS DEL RESCATE</a:t>
            </a:r>
          </a:p>
        </p:txBody>
      </p:sp>
      <p:pic>
        <p:nvPicPr>
          <p:cNvPr id="6146" name="Picture 2" descr="Capilla Jesús del Rescate - La Victoria - Málaga, Andalucía">
            <a:extLst>
              <a:ext uri="{FF2B5EF4-FFF2-40B4-BE49-F238E27FC236}">
                <a16:creationId xmlns:a16="http://schemas.microsoft.com/office/drawing/2014/main" id="{856025D7-2CE2-4D0A-ACEC-64AE75ECC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91848"/>
            <a:ext cx="3795091" cy="37950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pilla de Calle Agua (Málaga) - Wikipedia, la enciclopedia libre">
            <a:extLst>
              <a:ext uri="{FF2B5EF4-FFF2-40B4-BE49-F238E27FC236}">
                <a16:creationId xmlns:a16="http://schemas.microsoft.com/office/drawing/2014/main" id="{DCF84246-7BCF-48DD-8FDB-EB169C470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911" y="2463633"/>
            <a:ext cx="3088997" cy="412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9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98E9B-A5A1-49C4-83F7-1F409BF911AC}"/>
              </a:ext>
            </a:extLst>
          </p:cNvPr>
          <p:cNvSpPr>
            <a:spLocks noGrp="1"/>
          </p:cNvSpPr>
          <p:nvPr>
            <p:ph type="title"/>
          </p:nvPr>
        </p:nvSpPr>
        <p:spPr/>
        <p:txBody>
          <a:bodyPr/>
          <a:lstStyle/>
          <a:p>
            <a:pPr algn="ctr"/>
            <a:r>
              <a:rPr lang="es-ES" u="sng" dirty="0">
                <a:solidFill>
                  <a:srgbClr val="7030A0"/>
                </a:solidFill>
                <a:latin typeface="Algerian" panose="04020705040A02060702" pitchFamily="82" charset="0"/>
              </a:rPr>
              <a:t>EN LA ACTUALIDAD</a:t>
            </a:r>
          </a:p>
        </p:txBody>
      </p:sp>
      <p:sp>
        <p:nvSpPr>
          <p:cNvPr id="3" name="Marcador de contenido 2">
            <a:extLst>
              <a:ext uri="{FF2B5EF4-FFF2-40B4-BE49-F238E27FC236}">
                <a16:creationId xmlns:a16="http://schemas.microsoft.com/office/drawing/2014/main" id="{661640BF-772F-47A7-85CF-0E8C3BE375E7}"/>
              </a:ext>
            </a:extLst>
          </p:cNvPr>
          <p:cNvSpPr>
            <a:spLocks noGrp="1"/>
          </p:cNvSpPr>
          <p:nvPr>
            <p:ph sz="half" idx="1"/>
          </p:nvPr>
        </p:nvSpPr>
        <p:spPr/>
        <p:txBody>
          <a:bodyPr>
            <a:normAutofit/>
          </a:bodyPr>
          <a:lstStyle/>
          <a:p>
            <a:r>
              <a:rPr lang="es-ES" sz="1600" b="1" i="1" u="sng" dirty="0"/>
              <a:t>Conocía la calle, pero no su momento importante como fue el paseo de los Reyes Católicos.</a:t>
            </a:r>
          </a:p>
          <a:p>
            <a:r>
              <a:rPr lang="es-ES" sz="1600" b="1" i="1" u="sng" dirty="0"/>
              <a:t>En la actualidad es una de calles más conocidas de Málaga.</a:t>
            </a:r>
          </a:p>
          <a:p>
            <a:r>
              <a:rPr lang="es-ES" sz="1600" b="1" i="1" u="sng" dirty="0"/>
              <a:t>Se realizan varios actos y festejos importantes por la zona como las reuniones de caballistas en la primera mañana de la feria de Málaga, con sus carruajes y trajes regionales, el traslado de la patrona de Málaga (Santa María de la Victoria) de su santuario a la catedral, y además en semana santa, una festividad muy importante para los malagueños, es una de las calles principales por las que tienen lugar las famosas procesiones, siendo así un gran foco de atención.</a:t>
            </a:r>
          </a:p>
        </p:txBody>
      </p:sp>
      <p:pic>
        <p:nvPicPr>
          <p:cNvPr id="4098" name="Picture 2" descr="Por qué la Virgen de la Victoria, patrona de Málaga, se llama precisamente  así? | Diario Sur">
            <a:extLst>
              <a:ext uri="{FF2B5EF4-FFF2-40B4-BE49-F238E27FC236}">
                <a16:creationId xmlns:a16="http://schemas.microsoft.com/office/drawing/2014/main" id="{63677139-2B94-420A-B541-36B022D5A5E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827944"/>
            <a:ext cx="5181600" cy="320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323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257</Words>
  <Application>Microsoft Office PowerPoint</Application>
  <PresentationFormat>Panorámica</PresentationFormat>
  <Paragraphs>13</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Algerian</vt:lpstr>
      <vt:lpstr>Arial</vt:lpstr>
      <vt:lpstr>Arial</vt:lpstr>
      <vt:lpstr>Bookman Old Style</vt:lpstr>
      <vt:lpstr>Calibri</vt:lpstr>
      <vt:lpstr>Calibri Light</vt:lpstr>
      <vt:lpstr>Tema de Office</vt:lpstr>
      <vt:lpstr>CALLE DE LA  VICTORIA.</vt:lpstr>
      <vt:lpstr>Su nombre está dedicado a la Virgen de la Victoria, patrona de Málaga, y su trazado corresponde al camino que recorrieron las tropas de los Reyes Católicos en su entrada triunfal en la ciudad, desde su campamento, donde hoy se encuentra el Santuario de la Victoria hasta la puerta de Granada.</vt:lpstr>
      <vt:lpstr>UBICACIÓN</vt:lpstr>
      <vt:lpstr>ANTECEDENTES</vt:lpstr>
      <vt:lpstr>CAPILLA JESÚS DEL RESCATE</vt:lpstr>
      <vt:lpstr>EN LA ACTUALIDAD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CEMENTERIO INGLÉS</dc:title>
  <dc:creator>María Teresa Padilla Aguilar</dc:creator>
  <cp:lastModifiedBy>Alberto José Vílchez Navarro</cp:lastModifiedBy>
  <cp:revision>11</cp:revision>
  <dcterms:created xsi:type="dcterms:W3CDTF">2019-09-29T19:19:42Z</dcterms:created>
  <dcterms:modified xsi:type="dcterms:W3CDTF">2020-12-03T00:01:54Z</dcterms:modified>
</cp:coreProperties>
</file>