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2" r:id="rId3"/>
    <p:sldId id="265" r:id="rId4"/>
    <p:sldId id="264" r:id="rId5"/>
    <p:sldId id="263" r:id="rId6"/>
    <p:sldId id="256" r:id="rId7"/>
    <p:sldId id="266" r:id="rId8"/>
    <p:sldId id="259" r:id="rId9"/>
    <p:sldId id="268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574" autoAdjust="0"/>
    <p:restoredTop sz="94660"/>
  </p:normalViewPr>
  <p:slideViewPr>
    <p:cSldViewPr snapToGrid="0">
      <p:cViewPr varScale="1">
        <p:scale>
          <a:sx n="72" d="100"/>
          <a:sy n="72" d="100"/>
        </p:scale>
        <p:origin x="34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1265-CF2C-4FF7-892F-11DBC9D50768}" type="datetimeFigureOut">
              <a:rPr lang="en-GB" smtClean="0"/>
              <a:pPr/>
              <a:t>07/03/2017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6A2-13F1-461A-8C46-8FAA711883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7904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1265-CF2C-4FF7-892F-11DBC9D50768}" type="datetimeFigureOut">
              <a:rPr lang="en-GB" smtClean="0"/>
              <a:pPr/>
              <a:t>07/03/2017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6A2-13F1-461A-8C46-8FAA711883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186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1265-CF2C-4FF7-892F-11DBC9D50768}" type="datetimeFigureOut">
              <a:rPr lang="en-GB" smtClean="0"/>
              <a:pPr/>
              <a:t>07/03/2017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6A2-13F1-461A-8C46-8FAA711883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32795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1265-CF2C-4FF7-892F-11DBC9D50768}" type="datetimeFigureOut">
              <a:rPr lang="en-GB" smtClean="0"/>
              <a:pPr/>
              <a:t>07/03/2017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6A2-13F1-461A-8C46-8FAA711883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7254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1265-CF2C-4FF7-892F-11DBC9D50768}" type="datetimeFigureOut">
              <a:rPr lang="en-GB" smtClean="0"/>
              <a:pPr/>
              <a:t>07/03/2017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6A2-13F1-461A-8C46-8FAA711883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7287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1265-CF2C-4FF7-892F-11DBC9D50768}" type="datetimeFigureOut">
              <a:rPr lang="en-GB" smtClean="0"/>
              <a:pPr/>
              <a:t>07/03/2017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6A2-13F1-461A-8C46-8FAA711883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15743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1265-CF2C-4FF7-892F-11DBC9D50768}" type="datetimeFigureOut">
              <a:rPr lang="en-GB" smtClean="0"/>
              <a:pPr/>
              <a:t>07/03/2017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6A2-13F1-461A-8C46-8FAA711883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24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1265-CF2C-4FF7-892F-11DBC9D50768}" type="datetimeFigureOut">
              <a:rPr lang="en-GB" smtClean="0"/>
              <a:pPr/>
              <a:t>07/03/2017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6A2-13F1-461A-8C46-8FAA711883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527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1265-CF2C-4FF7-892F-11DBC9D50768}" type="datetimeFigureOut">
              <a:rPr lang="en-GB" smtClean="0"/>
              <a:pPr/>
              <a:t>07/03/2017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6A2-13F1-461A-8C46-8FAA711883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7512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1265-CF2C-4FF7-892F-11DBC9D50768}" type="datetimeFigureOut">
              <a:rPr lang="en-GB" smtClean="0"/>
              <a:pPr/>
              <a:t>07/03/2017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6A2-13F1-461A-8C46-8FAA711883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6116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D1265-CF2C-4FF7-892F-11DBC9D50768}" type="datetimeFigureOut">
              <a:rPr lang="en-GB" smtClean="0"/>
              <a:pPr/>
              <a:t>07/03/2017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446A2-13F1-461A-8C46-8FAA711883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150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D1265-CF2C-4FF7-892F-11DBC9D50768}" type="datetimeFigureOut">
              <a:rPr lang="en-GB" smtClean="0"/>
              <a:pPr/>
              <a:t>07/03/2017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446A2-13F1-461A-8C46-8FAA7118839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550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13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127000" cap="sq" cmpd="thinThick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6" name="Straight Connector 135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Straight Connector 137"/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Image result for well behaved women seldom make history quo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49180" y="307731"/>
            <a:ext cx="3997637" cy="3997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s://s3-us-west-2.amazonaws.com/internationalwomensday/resources/InternationalWomensDay-landscap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416043" y="1883716"/>
            <a:ext cx="5455917" cy="845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7538" y="4756638"/>
            <a:ext cx="11139854" cy="930447"/>
          </a:xfrm>
        </p:spPr>
        <p:txBody>
          <a:bodyPr>
            <a:normAutofit/>
          </a:bodyPr>
          <a:lstStyle/>
          <a:p>
            <a:r>
              <a:rPr lang="en-GB" sz="5400" dirty="0">
                <a:solidFill>
                  <a:schemeClr val="bg1"/>
                </a:solidFill>
              </a:rPr>
              <a:t>Women today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39362" y="5815698"/>
            <a:ext cx="9144000" cy="420001"/>
          </a:xfrm>
        </p:spPr>
        <p:txBody>
          <a:bodyPr>
            <a:normAutofit fontScale="92500" lnSpcReduction="10000"/>
          </a:bodyPr>
          <a:lstStyle/>
          <a:p>
            <a:r>
              <a:rPr lang="en-GB" sz="2800" b="1" dirty="0">
                <a:solidFill>
                  <a:schemeClr val="accent1"/>
                </a:solidFill>
              </a:rPr>
              <a:t>8</a:t>
            </a:r>
            <a:r>
              <a:rPr lang="en-GB" sz="2800" b="1" baseline="30000" dirty="0">
                <a:solidFill>
                  <a:schemeClr val="accent1"/>
                </a:solidFill>
              </a:rPr>
              <a:t>th</a:t>
            </a:r>
            <a:r>
              <a:rPr lang="en-GB" sz="2800" b="1" dirty="0">
                <a:solidFill>
                  <a:schemeClr val="accent1"/>
                </a:solidFill>
              </a:rPr>
              <a:t> March </a:t>
            </a:r>
          </a:p>
        </p:txBody>
      </p:sp>
    </p:spTree>
    <p:extLst>
      <p:ext uri="{BB962C8B-B14F-4D97-AF65-F5344CB8AC3E}">
        <p14:creationId xmlns:p14="http://schemas.microsoft.com/office/powerpoint/2010/main" val="28070388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reeform 12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48518" y="1690688"/>
            <a:ext cx="7243482" cy="5167312"/>
          </a:xfrm>
          <a:custGeom>
            <a:avLst/>
            <a:gdLst>
              <a:gd name="connsiteX0" fmla="*/ 0 w 7243482"/>
              <a:gd name="connsiteY0" fmla="*/ 0 h 5167312"/>
              <a:gd name="connsiteX1" fmla="*/ 7243482 w 7243482"/>
              <a:gd name="connsiteY1" fmla="*/ 0 h 5167312"/>
              <a:gd name="connsiteX2" fmla="*/ 7243482 w 7243482"/>
              <a:gd name="connsiteY2" fmla="*/ 5167312 h 5167312"/>
              <a:gd name="connsiteX3" fmla="*/ 221324 w 7243482"/>
              <a:gd name="connsiteY3" fmla="*/ 5167312 h 5167312"/>
              <a:gd name="connsiteX4" fmla="*/ 2615203 w 7243482"/>
              <a:gd name="connsiteY4" fmla="*/ 952 h 5167312"/>
              <a:gd name="connsiteX5" fmla="*/ 0 w 7243482"/>
              <a:gd name="connsiteY5" fmla="*/ 952 h 5167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3482" h="5167312">
                <a:moveTo>
                  <a:pt x="0" y="0"/>
                </a:moveTo>
                <a:lnTo>
                  <a:pt x="7243482" y="0"/>
                </a:lnTo>
                <a:lnTo>
                  <a:pt x="7243482" y="5167312"/>
                </a:lnTo>
                <a:lnTo>
                  <a:pt x="221324" y="5167312"/>
                </a:lnTo>
                <a:lnTo>
                  <a:pt x="2615203" y="952"/>
                </a:lnTo>
                <a:lnTo>
                  <a:pt x="0" y="952"/>
                </a:ln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3" name="Freeform 11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91640"/>
            <a:ext cx="7399176" cy="5166360"/>
          </a:xfrm>
          <a:custGeom>
            <a:avLst/>
            <a:gdLst>
              <a:gd name="connsiteX0" fmla="*/ 0 w 7399176"/>
              <a:gd name="connsiteY0" fmla="*/ 0 h 5166360"/>
              <a:gd name="connsiteX1" fmla="*/ 7399176 w 7399176"/>
              <a:gd name="connsiteY1" fmla="*/ 0 h 5166360"/>
              <a:gd name="connsiteX2" fmla="*/ 5005297 w 7399176"/>
              <a:gd name="connsiteY2" fmla="*/ 5166360 h 5166360"/>
              <a:gd name="connsiteX3" fmla="*/ 0 w 7399176"/>
              <a:gd name="connsiteY3" fmla="*/ 5166360 h 5166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399176" h="5166360">
                <a:moveTo>
                  <a:pt x="0" y="0"/>
                </a:moveTo>
                <a:lnTo>
                  <a:pt x="7399176" y="0"/>
                </a:lnTo>
                <a:lnTo>
                  <a:pt x="5005297" y="5166360"/>
                </a:lnTo>
                <a:lnTo>
                  <a:pt x="0" y="5166360"/>
                </a:lnTo>
                <a:close/>
              </a:path>
            </a:pathLst>
          </a:cu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Image result for International Women's D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0905" y="2661686"/>
            <a:ext cx="9939130" cy="3225316"/>
          </a:xfrm>
          <a:custGeom>
            <a:avLst/>
            <a:gdLst>
              <a:gd name="connsiteX0" fmla="*/ 0 w 4636009"/>
              <a:gd name="connsiteY0" fmla="*/ 0 h 5032375"/>
              <a:gd name="connsiteX1" fmla="*/ 4636009 w 4636009"/>
              <a:gd name="connsiteY1" fmla="*/ 0 h 5032375"/>
              <a:gd name="connsiteX2" fmla="*/ 4636009 w 4636009"/>
              <a:gd name="connsiteY2" fmla="*/ 5032375 h 5032375"/>
              <a:gd name="connsiteX3" fmla="*/ 0 w 4636009"/>
              <a:gd name="connsiteY3" fmla="*/ 5032375 h 50323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6009" h="5032375">
                <a:moveTo>
                  <a:pt x="0" y="0"/>
                </a:moveTo>
                <a:lnTo>
                  <a:pt x="4636009" y="0"/>
                </a:lnTo>
                <a:lnTo>
                  <a:pt x="4636009" y="5032375"/>
                </a:lnTo>
                <a:lnTo>
                  <a:pt x="0" y="5032375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/>
              <a:t>Over to you…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024755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0" name="Picture 26" descr="Image result for mother teres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7391" y="2110572"/>
            <a:ext cx="2913429" cy="335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73234" y="6211669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/>
          </a:p>
        </p:txBody>
      </p:sp>
      <p:pic>
        <p:nvPicPr>
          <p:cNvPr id="1036" name="Picture 12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074" y="2824649"/>
            <a:ext cx="1907133" cy="235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rosa park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284" y="40005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Image result for the bronte sister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1700" y="0"/>
            <a:ext cx="2381250" cy="2886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Image result for boudic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3840" y="2287315"/>
            <a:ext cx="2353944" cy="181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390Px-Florence Nightingale 1920 Reproduction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1" r="8931" b="7229"/>
          <a:stretch/>
        </p:blipFill>
        <p:spPr bwMode="auto">
          <a:xfrm>
            <a:off x="-25654" y="-34020"/>
            <a:ext cx="1749619" cy="312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Image result for princess dian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289" y="0"/>
            <a:ext cx="3909391" cy="2199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Image result for margaret thatche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72" y="4716303"/>
            <a:ext cx="3807461" cy="214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Image result for suffragette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608" y="0"/>
            <a:ext cx="2457799" cy="358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Image result for j k rowli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8" r="28860"/>
          <a:stretch/>
        </p:blipFill>
        <p:spPr bwMode="auto">
          <a:xfrm>
            <a:off x="5762566" y="1988531"/>
            <a:ext cx="1678071" cy="2378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Image result for important wome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2430" y="2741339"/>
            <a:ext cx="2019553" cy="2019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Image result for important hispanic wome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2023" y="4909026"/>
            <a:ext cx="1663560" cy="191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Image result for top 10 most important wome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583" y="4322441"/>
            <a:ext cx="4291746" cy="2552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Image result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183" y="2977985"/>
            <a:ext cx="2157620" cy="2157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Image result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8683" y="-72255"/>
            <a:ext cx="2095500" cy="29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747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98864"/>
            <a:ext cx="10515600" cy="1325563"/>
          </a:xfrm>
        </p:spPr>
        <p:txBody>
          <a:bodyPr/>
          <a:lstStyle/>
          <a:p>
            <a:r>
              <a:rPr lang="en-GB" b="1" dirty="0"/>
              <a:t>Important Women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78226"/>
            <a:ext cx="10515600" cy="5141844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Florence Nightingale – Nurse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Cleopatra – Ruler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Margaret Thatcher – First UK Female PM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Hélène de </a:t>
            </a:r>
            <a:r>
              <a:rPr lang="en-GB" dirty="0" err="1"/>
              <a:t>Pourtalès</a:t>
            </a:r>
            <a:r>
              <a:rPr lang="en-GB" dirty="0"/>
              <a:t> – First Female Olympic Champion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Emma Watson – Actress, Feminist and supporter of equal rights.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The Suffragettes – fought for the vote for women in the UK.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Marie Curie – Female Scientist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Ellen Ochoa – First Hispanic Female Astronaut.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Princess Diana – Stood up to British Royal Family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J K Rowling – Robert Galbraith?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Angela Merkel – German Chancellor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The Bronte Sisters (Bell)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 err="1"/>
              <a:t>Boudica</a:t>
            </a:r>
            <a:r>
              <a:rPr lang="en-GB" dirty="0"/>
              <a:t> – Queen of British Celtic Tribe who fought the Romans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/>
              <a:t>Rosa Parks – stood up for Black Rights</a:t>
            </a:r>
          </a:p>
        </p:txBody>
      </p:sp>
    </p:spTree>
    <p:extLst>
      <p:ext uri="{BB962C8B-B14F-4D97-AF65-F5344CB8AC3E}">
        <p14:creationId xmlns:p14="http://schemas.microsoft.com/office/powerpoint/2010/main" val="4162503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Picture 2" descr="21540_281878532059_6705069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23073" y="574765"/>
            <a:ext cx="7036128" cy="5159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812074" y="4010297"/>
            <a:ext cx="10515600" cy="2142309"/>
          </a:xfrm>
        </p:spPr>
        <p:txBody>
          <a:bodyPr/>
          <a:lstStyle/>
          <a:p>
            <a:pPr>
              <a:buNone/>
            </a:pPr>
            <a:r>
              <a:rPr lang="en-US" dirty="0"/>
              <a:t>In what appears to be a quite poorly attended debate on gender pay gap in the European Parliament, a Polish MP called </a:t>
            </a:r>
            <a:r>
              <a:rPr lang="en-US" dirty="0" err="1"/>
              <a:t>Janusz</a:t>
            </a:r>
            <a:r>
              <a:rPr lang="en-US" dirty="0"/>
              <a:t> </a:t>
            </a:r>
            <a:r>
              <a:rPr lang="en-US" dirty="0" err="1"/>
              <a:t>Korwin-Mikke</a:t>
            </a:r>
            <a:r>
              <a:rPr lang="en-US" dirty="0"/>
              <a:t> exercised great powers of logic and argumentation to close the debate by saying that women are ‘smaller, less intelligent, and they </a:t>
            </a:r>
            <a:r>
              <a:rPr lang="en-US" i="1" dirty="0"/>
              <a:t>must</a:t>
            </a:r>
            <a:r>
              <a:rPr lang="en-US" dirty="0"/>
              <a:t> earn less, that’s all.’</a:t>
            </a:r>
            <a:endParaRPr lang="es-ES" dirty="0"/>
          </a:p>
        </p:txBody>
      </p:sp>
      <p:pic>
        <p:nvPicPr>
          <p:cNvPr id="1026" name="Picture 2" descr="21540_281878532059_6705069_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86605" y="339634"/>
            <a:ext cx="4857750" cy="3562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logans, Posters, Political Cartoons | progressiveeradotcom: 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150141" y="807637"/>
            <a:ext cx="3158453" cy="5242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2" name="Freeform 3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79"/>
            <a:ext cx="9468701" cy="6858478"/>
          </a:xfrm>
          <a:custGeom>
            <a:avLst/>
            <a:gdLst>
              <a:gd name="connsiteX0" fmla="*/ 0 w 8078051"/>
              <a:gd name="connsiteY0" fmla="*/ 0 h 5829300"/>
              <a:gd name="connsiteX1" fmla="*/ 4453793 w 8078051"/>
              <a:gd name="connsiteY1" fmla="*/ 0 h 5829300"/>
              <a:gd name="connsiteX2" fmla="*/ 5363426 w 8078051"/>
              <a:gd name="connsiteY2" fmla="*/ 0 h 5829300"/>
              <a:gd name="connsiteX3" fmla="*/ 5368184 w 8078051"/>
              <a:gd name="connsiteY3" fmla="*/ 0 h 5829300"/>
              <a:gd name="connsiteX4" fmla="*/ 8078051 w 8078051"/>
              <a:gd name="connsiteY4" fmla="*/ 5829300 h 5829300"/>
              <a:gd name="connsiteX5" fmla="*/ 1743926 w 8078051"/>
              <a:gd name="connsiteY5" fmla="*/ 5829300 h 5829300"/>
              <a:gd name="connsiteX6" fmla="*/ 1744148 w 8078051"/>
              <a:gd name="connsiteY6" fmla="*/ 5828822 h 5829300"/>
              <a:gd name="connsiteX7" fmla="*/ 0 w 8078051"/>
              <a:gd name="connsiteY7" fmla="*/ 5828822 h 582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1" h="5829300">
                <a:moveTo>
                  <a:pt x="0" y="0"/>
                </a:moveTo>
                <a:lnTo>
                  <a:pt x="4453793" y="0"/>
                </a:lnTo>
                <a:lnTo>
                  <a:pt x="5363426" y="0"/>
                </a:lnTo>
                <a:lnTo>
                  <a:pt x="5368184" y="0"/>
                </a:lnTo>
                <a:lnTo>
                  <a:pt x="8078051" y="5829300"/>
                </a:lnTo>
                <a:lnTo>
                  <a:pt x="1743926" y="5829300"/>
                </a:lnTo>
                <a:lnTo>
                  <a:pt x="1744148" y="5828822"/>
                </a:lnTo>
                <a:lnTo>
                  <a:pt x="0" y="5828822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 4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79"/>
            <a:ext cx="8078052" cy="6858478"/>
          </a:xfrm>
          <a:custGeom>
            <a:avLst/>
            <a:gdLst>
              <a:gd name="connsiteX0" fmla="*/ 0 w 8078052"/>
              <a:gd name="connsiteY0" fmla="*/ 0 h 6858478"/>
              <a:gd name="connsiteX1" fmla="*/ 3829872 w 8078052"/>
              <a:gd name="connsiteY1" fmla="*/ 0 h 6858478"/>
              <a:gd name="connsiteX2" fmla="*/ 4896100 w 8078052"/>
              <a:gd name="connsiteY2" fmla="*/ 0 h 6858478"/>
              <a:gd name="connsiteX3" fmla="*/ 4901677 w 8078052"/>
              <a:gd name="connsiteY3" fmla="*/ 0 h 6858478"/>
              <a:gd name="connsiteX4" fmla="*/ 8078052 w 8078052"/>
              <a:gd name="connsiteY4" fmla="*/ 6858478 h 6858478"/>
              <a:gd name="connsiteX5" fmla="*/ 653497 w 8078052"/>
              <a:gd name="connsiteY5" fmla="*/ 6858478 h 6858478"/>
              <a:gd name="connsiteX6" fmla="*/ 653757 w 8078052"/>
              <a:gd name="connsiteY6" fmla="*/ 6857916 h 6858478"/>
              <a:gd name="connsiteX7" fmla="*/ 0 w 8078052"/>
              <a:gd name="connsiteY7" fmla="*/ 6857916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078052" h="6858478">
                <a:moveTo>
                  <a:pt x="0" y="0"/>
                </a:moveTo>
                <a:lnTo>
                  <a:pt x="3829872" y="0"/>
                </a:lnTo>
                <a:lnTo>
                  <a:pt x="4896100" y="0"/>
                </a:lnTo>
                <a:lnTo>
                  <a:pt x="4901677" y="0"/>
                </a:lnTo>
                <a:lnTo>
                  <a:pt x="8078052" y="6858478"/>
                </a:lnTo>
                <a:lnTo>
                  <a:pt x="653497" y="6858478"/>
                </a:lnTo>
                <a:lnTo>
                  <a:pt x="653757" y="6857916"/>
                </a:lnTo>
                <a:lnTo>
                  <a:pt x="0" y="6857916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7289" y="290292"/>
            <a:ext cx="5779008" cy="719940"/>
          </a:xfrm>
        </p:spPr>
        <p:txBody>
          <a:bodyPr anchor="b">
            <a:noAutofit/>
          </a:bodyPr>
          <a:lstStyle/>
          <a:p>
            <a:pPr algn="l"/>
            <a:r>
              <a:rPr lang="en-GB" sz="3600" dirty="0">
                <a:solidFill>
                  <a:schemeClr val="bg1"/>
                </a:solidFill>
              </a:rPr>
              <a:t>When did IWD begin?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303992" y="1607667"/>
            <a:ext cx="7199717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bg1"/>
                </a:solidFill>
              </a:rPr>
              <a:t>On 19</a:t>
            </a:r>
            <a:r>
              <a:rPr lang="en-GB" sz="2400" baseline="30000" dirty="0">
                <a:solidFill>
                  <a:schemeClr val="bg1"/>
                </a:solidFill>
              </a:rPr>
              <a:t>th</a:t>
            </a:r>
            <a:r>
              <a:rPr lang="en-GB" sz="2400" dirty="0">
                <a:solidFill>
                  <a:schemeClr val="bg1"/>
                </a:solidFill>
              </a:rPr>
              <a:t> March 1911, IWD was marked for the first time by over a million people in Europe. </a:t>
            </a:r>
          </a:p>
          <a:p>
            <a:endParaRPr lang="en-GB" sz="24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bg1"/>
                </a:solidFill>
              </a:rPr>
              <a:t>March 8</a:t>
            </a:r>
            <a:r>
              <a:rPr lang="en-GB" sz="2400" baseline="30000" dirty="0">
                <a:solidFill>
                  <a:schemeClr val="bg1"/>
                </a:solidFill>
              </a:rPr>
              <a:t>th</a:t>
            </a:r>
            <a:endParaRPr lang="en-GB" sz="24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endParaRPr lang="en-GB" sz="24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bg1"/>
                </a:solidFill>
              </a:rPr>
              <a:t>Pankhurst was instrumental in placing women in men’s jobs during World War 1 and campaigning for women’s rights.</a:t>
            </a:r>
            <a:br>
              <a:rPr lang="en-GB" sz="2400" dirty="0">
                <a:solidFill>
                  <a:schemeClr val="bg1"/>
                </a:solidFill>
              </a:rPr>
            </a:br>
            <a:endParaRPr lang="en-GB" sz="2400" dirty="0">
              <a:solidFill>
                <a:schemeClr val="bg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bg1"/>
                </a:solidFill>
              </a:rPr>
              <a:t>It wasn’t until 1928 that women were finally given the same voting rights as men in the United Kingdom.</a:t>
            </a:r>
          </a:p>
          <a:p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9639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074" name="Picture 2" descr="Image result for old fashioned rules against wome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38181" y="2022601"/>
            <a:ext cx="3925879" cy="2728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4039" y="365125"/>
            <a:ext cx="7164493" cy="1325563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chemeClr val="bg1"/>
                </a:solidFill>
              </a:rPr>
              <a:t>Old Fashioned Rules…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515" y="1537252"/>
            <a:ext cx="7161017" cy="5115339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In the 18</a:t>
            </a:r>
            <a:r>
              <a:rPr lang="en-GB" baseline="30000" dirty="0">
                <a:solidFill>
                  <a:schemeClr val="bg1"/>
                </a:solidFill>
              </a:rPr>
              <a:t>th</a:t>
            </a:r>
            <a:r>
              <a:rPr lang="en-GB" dirty="0">
                <a:solidFill>
                  <a:schemeClr val="bg1"/>
                </a:solidFill>
              </a:rPr>
              <a:t> Century, women could not talk to someone without being introduced.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In the UK/USA, it was not illegal for a man to rape his wife until 1991!!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Victorian Women couldn’t give a man a shop-bought gift.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A woman’s walk conveyed her character.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Single Women in the 1950s were told to avoid the appearance of evil.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Before 2012, a woman could not become Queen if there were males in line to the throne (in the UK and Spain!)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9033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6" name="Rectangle 75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36008" cy="6858000"/>
          </a:xfrm>
          <a:prstGeom prst="rect">
            <a:avLst/>
          </a:prstGeom>
          <a:solidFill>
            <a:srgbClr val="3140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ounded Rectangle 9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4632"/>
            <a:ext cx="3666744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chemeClr val="bg2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0" name="Picture 4" descr="Image result for timeline women's right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82632" y="803049"/>
            <a:ext cx="2470743" cy="247074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2" descr="Image result for timeline women's rights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89590" y="3461344"/>
            <a:ext cx="2456826" cy="24384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16879" y="484632"/>
            <a:ext cx="6422849" cy="1676603"/>
          </a:xfrm>
        </p:spPr>
        <p:txBody>
          <a:bodyPr>
            <a:normAutofit/>
          </a:bodyPr>
          <a:lstStyle/>
          <a:p>
            <a:r>
              <a:rPr lang="en-GB" dirty="0"/>
              <a:t>Women today</a:t>
            </a:r>
          </a:p>
        </p:txBody>
      </p:sp>
      <p:sp>
        <p:nvSpPr>
          <p:cNvPr id="4108" name="Content Placeholder 4103"/>
          <p:cNvSpPr>
            <a:spLocks noGrp="1"/>
          </p:cNvSpPr>
          <p:nvPr>
            <p:ph idx="1"/>
          </p:nvPr>
        </p:nvSpPr>
        <p:spPr>
          <a:xfrm>
            <a:off x="5116880" y="2067340"/>
            <a:ext cx="6422848" cy="447923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Still not equal.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The pay gap.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Women still less in some work areas.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72% of people believe that men and women are equal.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Women are </a:t>
            </a:r>
            <a:r>
              <a:rPr lang="en-GB" dirty="0"/>
              <a:t>penalised</a:t>
            </a:r>
            <a:r>
              <a:rPr lang="en-US" dirty="0"/>
              <a:t> for having children.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Parliament is supposed to represent the people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Strike</a:t>
            </a:r>
          </a:p>
        </p:txBody>
      </p:sp>
    </p:spTree>
    <p:extLst>
      <p:ext uri="{BB962C8B-B14F-4D97-AF65-F5344CB8AC3E}">
        <p14:creationId xmlns:p14="http://schemas.microsoft.com/office/powerpoint/2010/main" val="1222428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Freeform 28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960120" y="0"/>
            <a:ext cx="11218661" cy="6858000"/>
          </a:xfrm>
          <a:custGeom>
            <a:avLst/>
            <a:gdLst>
              <a:gd name="connsiteX0" fmla="*/ 0 w 11218661"/>
              <a:gd name="connsiteY0" fmla="*/ 0 h 6858000"/>
              <a:gd name="connsiteX1" fmla="*/ 8042507 w 11218661"/>
              <a:gd name="connsiteY1" fmla="*/ 0 h 6858000"/>
              <a:gd name="connsiteX2" fmla="*/ 11218661 w 11218661"/>
              <a:gd name="connsiteY2" fmla="*/ 6858000 h 6858000"/>
              <a:gd name="connsiteX3" fmla="*/ 0 w 11218661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218661" h="6858000">
                <a:moveTo>
                  <a:pt x="0" y="0"/>
                </a:moveTo>
                <a:lnTo>
                  <a:pt x="8042507" y="0"/>
                </a:lnTo>
                <a:lnTo>
                  <a:pt x="11218661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2" name="Freeform 26"/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1407030" y="0"/>
            <a:ext cx="10771752" cy="6858000"/>
          </a:xfrm>
          <a:custGeom>
            <a:avLst/>
            <a:gdLst>
              <a:gd name="connsiteX0" fmla="*/ 0 w 10771752"/>
              <a:gd name="connsiteY0" fmla="*/ 0 h 6858000"/>
              <a:gd name="connsiteX1" fmla="*/ 7595598 w 10771752"/>
              <a:gd name="connsiteY1" fmla="*/ 0 h 6858000"/>
              <a:gd name="connsiteX2" fmla="*/ 10771752 w 10771752"/>
              <a:gd name="connsiteY2" fmla="*/ 6858000 h 6858000"/>
              <a:gd name="connsiteX3" fmla="*/ 0 w 10771752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771752" h="6858000">
                <a:moveTo>
                  <a:pt x="0" y="0"/>
                </a:moveTo>
                <a:lnTo>
                  <a:pt x="7595598" y="0"/>
                </a:lnTo>
                <a:lnTo>
                  <a:pt x="10771752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31165" y="365125"/>
            <a:ext cx="9017367" cy="1325563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Key areas we still need to change </a:t>
            </a:r>
            <a:endParaRPr lang="en-GB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87515" y="1537252"/>
            <a:ext cx="7161017" cy="511533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Catholic Priests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Marriage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Women can’ straddle motorbikes in Indonesia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The UK, Turkey and Slovakia still ban women from fighting on the front line.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In the USA it is difficult for women to get access to birth control cheaply and easily.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Men’s Sports have much more coverage than Women’s.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dirty="0">
                <a:solidFill>
                  <a:schemeClr val="bg1"/>
                </a:solidFill>
              </a:rPr>
              <a:t>There are still few female artists.</a:t>
            </a:r>
          </a:p>
          <a:p>
            <a:pPr marL="0" indent="0">
              <a:buNone/>
            </a:pPr>
            <a:endParaRPr lang="en-GB" sz="2400" dirty="0">
              <a:solidFill>
                <a:schemeClr val="bg1"/>
              </a:solidFill>
            </a:endParaRPr>
          </a:p>
        </p:txBody>
      </p:sp>
      <p:pic>
        <p:nvPicPr>
          <p:cNvPr id="7" name="Picture 6" descr="Image result for chan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28" y="2199069"/>
            <a:ext cx="4055101" cy="2704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77845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372</Words>
  <Application>Microsoft Office PowerPoint</Application>
  <PresentationFormat>Widescreen</PresentationFormat>
  <Paragraphs>49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Women today</vt:lpstr>
      <vt:lpstr>PowerPoint Presentation</vt:lpstr>
      <vt:lpstr>Important Women</vt:lpstr>
      <vt:lpstr>PowerPoint Presentation</vt:lpstr>
      <vt:lpstr>PowerPoint Presentation</vt:lpstr>
      <vt:lpstr>PowerPoint Presentation</vt:lpstr>
      <vt:lpstr>Old Fashioned Rules…</vt:lpstr>
      <vt:lpstr>Women today</vt:lpstr>
      <vt:lpstr>Key areas we still need to change </vt:lpstr>
      <vt:lpstr>Over to you…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Women</dc:title>
  <dc:creator>Ellen Davies</dc:creator>
  <cp:lastModifiedBy>Ellen Davies</cp:lastModifiedBy>
  <cp:revision>18</cp:revision>
  <dcterms:created xsi:type="dcterms:W3CDTF">2017-03-06T08:00:21Z</dcterms:created>
  <dcterms:modified xsi:type="dcterms:W3CDTF">2017-03-07T14:29:04Z</dcterms:modified>
</cp:coreProperties>
</file>