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94660"/>
  </p:normalViewPr>
  <p:slideViewPr>
    <p:cSldViewPr>
      <p:cViewPr varScale="1">
        <p:scale>
          <a:sx n="68" d="100"/>
          <a:sy n="68" d="100"/>
        </p:scale>
        <p:origin x="14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C1533859-7D18-495F-A9AA-ED35550D4B10}" type="datetimeFigureOut">
              <a:rPr lang="es-ES" smtClean="0"/>
              <a:t>22/04/2017</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855BB4-07F2-43D7-B6F1-699C847AB6BA}" type="slidenum">
              <a:rPr lang="es-ES" smtClean="0"/>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C1533859-7D18-495F-A9AA-ED35550D4B10}" type="datetimeFigureOut">
              <a:rPr lang="es-ES" smtClean="0"/>
              <a:t>22/04/2017</a:t>
            </a:fld>
            <a:endParaRPr lang="es-ES"/>
          </a:p>
        </p:txBody>
      </p:sp>
      <p:sp>
        <p:nvSpPr>
          <p:cNvPr id="27" name="26 Marcador de número de diapositiva"/>
          <p:cNvSpPr>
            <a:spLocks noGrp="1"/>
          </p:cNvSpPr>
          <p:nvPr>
            <p:ph type="sldNum" sz="quarter" idx="11"/>
          </p:nvPr>
        </p:nvSpPr>
        <p:spPr/>
        <p:txBody>
          <a:bodyPr rtlCol="0"/>
          <a:lstStyle/>
          <a:p>
            <a:fld id="{AF855BB4-07F2-43D7-B6F1-699C847AB6BA}" type="slidenum">
              <a:rPr lang="es-ES" smtClean="0"/>
              <a:t>‹#›</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C1533859-7D18-495F-A9AA-ED35550D4B10}" type="datetimeFigureOut">
              <a:rPr lang="es-ES" smtClean="0"/>
              <a:t>22/04/2017</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AF855BB4-07F2-43D7-B6F1-699C847AB6BA}"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C1533859-7D18-495F-A9AA-ED35550D4B10}" type="datetimeFigureOut">
              <a:rPr lang="es-ES" smtClean="0"/>
              <a:t>22/04/2017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F855BB4-07F2-43D7-B6F1-699C847AB6BA}" type="slidenum">
              <a:rPr lang="es-ES" smtClean="0"/>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1533859-7D18-495F-A9AA-ED35550D4B10}" type="datetimeFigureOut">
              <a:rPr lang="es-ES" smtClean="0"/>
              <a:t>22/04/2017</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855BB4-07F2-43D7-B6F1-699C847AB6BA}" type="slidenum">
              <a:rPr lang="es-ES" smtClean="0"/>
              <a:t>‹#›</a:t>
            </a:fld>
            <a:endParaRPr lang="es-E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0"/>
            <a:ext cx="10215634" cy="4000528"/>
          </a:xfrm>
        </p:spPr>
        <p:txBody>
          <a:bodyPr>
            <a:normAutofit/>
          </a:bodyPr>
          <a:lstStyle/>
          <a:p>
            <a:r>
              <a:rPr lang="es-ES" sz="6600" dirty="0">
                <a:latin typeface="Gill Sans Ultra Bold" pitchFamily="34" charset="0"/>
              </a:rPr>
              <a:t>FRANKENSTEIN</a:t>
            </a:r>
          </a:p>
        </p:txBody>
      </p:sp>
      <p:sp>
        <p:nvSpPr>
          <p:cNvPr id="3" name="2 Subtítulo"/>
          <p:cNvSpPr>
            <a:spLocks noGrp="1"/>
          </p:cNvSpPr>
          <p:nvPr>
            <p:ph type="subTitle" idx="1"/>
          </p:nvPr>
        </p:nvSpPr>
        <p:spPr>
          <a:xfrm>
            <a:off x="357158" y="2714620"/>
            <a:ext cx="6400800" cy="1752600"/>
          </a:xfrm>
        </p:spPr>
        <p:txBody>
          <a:bodyPr/>
          <a:lstStyle/>
          <a:p>
            <a:r>
              <a:rPr lang="es-ES" dirty="0">
                <a:solidFill>
                  <a:schemeClr val="bg1">
                    <a:lumMod val="95000"/>
                  </a:schemeClr>
                </a:solidFill>
                <a:latin typeface="Britannic Bold" pitchFamily="34" charset="0"/>
              </a:rPr>
              <a:t>ANALYSIS OF THE MONSTER</a:t>
            </a:r>
          </a:p>
        </p:txBody>
      </p:sp>
      <p:sp>
        <p:nvSpPr>
          <p:cNvPr id="4" name="3 CuadroTexto"/>
          <p:cNvSpPr txBox="1"/>
          <p:nvPr/>
        </p:nvSpPr>
        <p:spPr>
          <a:xfrm>
            <a:off x="6072198" y="6357958"/>
            <a:ext cx="2976136" cy="369332"/>
          </a:xfrm>
          <a:prstGeom prst="rect">
            <a:avLst/>
          </a:prstGeom>
          <a:noFill/>
        </p:spPr>
        <p:txBody>
          <a:bodyPr wrap="none" rtlCol="0">
            <a:spAutoFit/>
          </a:bodyPr>
          <a:lstStyle/>
          <a:p>
            <a:r>
              <a:rPr lang="es-ES" dirty="0">
                <a:latin typeface="Tw Cen MT Condensed" pitchFamily="34" charset="0"/>
              </a:rPr>
              <a:t>Estela and Marina García Pintos 2ºBach 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solidFill>
                  <a:schemeClr val="accent2"/>
                </a:solidFill>
                <a:latin typeface="Chiller" pitchFamily="82" charset="0"/>
              </a:rPr>
              <a:t>TRULY EVIL OR TURNED THAT WAY?</a:t>
            </a:r>
          </a:p>
        </p:txBody>
      </p:sp>
      <p:sp>
        <p:nvSpPr>
          <p:cNvPr id="3" name="2 Marcador de contenido"/>
          <p:cNvSpPr>
            <a:spLocks noGrp="1"/>
          </p:cNvSpPr>
          <p:nvPr>
            <p:ph idx="1"/>
          </p:nvPr>
        </p:nvSpPr>
        <p:spPr/>
        <p:txBody>
          <a:bodyPr/>
          <a:lstStyle/>
          <a:p>
            <a:pPr marL="0">
              <a:buNone/>
            </a:pPr>
            <a:r>
              <a:rPr lang="en-US" dirty="0">
                <a:latin typeface="Tw Cen MT Condensed" pitchFamily="34" charset="0"/>
              </a:rPr>
              <a:t>We think that he was eventually turned evil because of the attitude of the people around him.</a:t>
            </a:r>
          </a:p>
          <a:p>
            <a:pPr marL="0">
              <a:buNone/>
            </a:pPr>
            <a:endParaRPr lang="en-US" dirty="0">
              <a:latin typeface="Tw Cen MT Condensed" pitchFamily="34" charset="0"/>
            </a:endParaRPr>
          </a:p>
          <a:p>
            <a:pPr marL="0">
              <a:buNone/>
            </a:pPr>
            <a:r>
              <a:rPr lang="en-US" dirty="0">
                <a:latin typeface="Tw Cen MT Condensed" pitchFamily="34" charset="0"/>
              </a:rPr>
              <a:t>If he had had someone by his side that would have accepted him for how he  was, he probably wouldn’t have turned into an evil monster.</a:t>
            </a:r>
            <a:endParaRPr lang="es-ES" dirty="0">
              <a:latin typeface="Tw Cen MT Condensed"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rankenstein-halloween-vector_21-58629591.jpg"/>
          <p:cNvPicPr>
            <a:picLocks noChangeAspect="1"/>
          </p:cNvPicPr>
          <p:nvPr/>
        </p:nvPicPr>
        <p:blipFill>
          <a:blip r:embed="rId2"/>
          <a:stretch>
            <a:fillRect/>
          </a:stretch>
        </p:blipFill>
        <p:spPr>
          <a:xfrm>
            <a:off x="0" y="0"/>
            <a:ext cx="963101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a:solidFill>
                  <a:schemeClr val="accent2"/>
                </a:solidFill>
                <a:latin typeface="Chiller" pitchFamily="82" charset="0"/>
              </a:rPr>
              <a:t>WHAT  IS HE?</a:t>
            </a:r>
          </a:p>
        </p:txBody>
      </p:sp>
      <p:sp>
        <p:nvSpPr>
          <p:cNvPr id="3" name="2 Marcador de contenido"/>
          <p:cNvSpPr>
            <a:spLocks noGrp="1"/>
          </p:cNvSpPr>
          <p:nvPr>
            <p:ph idx="1"/>
          </p:nvPr>
        </p:nvSpPr>
        <p:spPr/>
        <p:txBody>
          <a:bodyPr>
            <a:normAutofit/>
          </a:bodyPr>
          <a:lstStyle/>
          <a:p>
            <a:pPr marL="0" algn="just">
              <a:buNone/>
            </a:pPr>
            <a:r>
              <a:rPr lang="en-US" sz="2400" dirty="0">
                <a:latin typeface="Tw Cen MT Condensed" pitchFamily="34" charset="0"/>
              </a:rPr>
              <a:t>The monster is an invention of the main character, Victor Frankenstein.  He is gigantic (2'5 </a:t>
            </a:r>
            <a:r>
              <a:rPr lang="en-US" sz="2400" dirty="0" err="1">
                <a:latin typeface="Tw Cen MT Condensed" pitchFamily="34" charset="0"/>
              </a:rPr>
              <a:t>metres</a:t>
            </a:r>
            <a:r>
              <a:rPr lang="en-US" sz="2400" dirty="0">
                <a:latin typeface="Tw Cen MT Condensed" pitchFamily="34" charset="0"/>
              </a:rPr>
              <a:t> tall).</a:t>
            </a:r>
          </a:p>
          <a:p>
            <a:pPr marL="0" algn="just">
              <a:buNone/>
            </a:pPr>
            <a:endParaRPr lang="en-US" sz="2400" dirty="0">
              <a:latin typeface="Tw Cen MT Condensed" pitchFamily="34" charset="0"/>
            </a:endParaRPr>
          </a:p>
          <a:p>
            <a:pPr marL="0" algn="just">
              <a:buNone/>
            </a:pPr>
            <a:r>
              <a:rPr lang="en-US" sz="2400" dirty="0">
                <a:latin typeface="Tw Cen MT Condensed" pitchFamily="34" charset="0"/>
              </a:rPr>
              <a:t>He is a hideously ugly creation, with translucent yellowish skin pulled so taut over the body that it ‘barely disguised the workings of the arteries and muscles underneath;’ He has watery, glowing eyes, flowing black hair, black lips  and prominent white teeth. </a:t>
            </a:r>
          </a:p>
          <a:p>
            <a:pPr marL="0" algn="just">
              <a:buNone/>
            </a:pPr>
            <a:endParaRPr lang="en-US" sz="2400" dirty="0">
              <a:latin typeface="Tw Cen MT Condensed" pitchFamily="34" charset="0"/>
            </a:endParaRPr>
          </a:p>
          <a:p>
            <a:pPr marL="0" algn="just">
              <a:buNone/>
            </a:pPr>
            <a:r>
              <a:rPr lang="en-US" sz="2400" dirty="0">
                <a:latin typeface="Tw Cen MT Condensed" pitchFamily="34" charset="0"/>
              </a:rPr>
              <a:t>As depicted by Shelley, the monster is a sensitive, emotional creature whose only aim is to share his life with another being like himself.</a:t>
            </a:r>
            <a:endParaRPr lang="es-ES" sz="2400" dirty="0">
              <a:latin typeface="Tw Cen MT Condense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he-house-of-frankenstein.jpg"/>
          <p:cNvPicPr>
            <a:picLocks noChangeAspect="1"/>
          </p:cNvPicPr>
          <p:nvPr/>
        </p:nvPicPr>
        <p:blipFill>
          <a:blip r:embed="rId2"/>
          <a:stretch>
            <a:fillRect/>
          </a:stretch>
        </p:blipFill>
        <p:spPr>
          <a:xfrm>
            <a:off x="0" y="-141851"/>
            <a:ext cx="9144000" cy="71417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solidFill>
                  <a:schemeClr val="accent2"/>
                </a:solidFill>
                <a:latin typeface="Chiller" pitchFamily="82" charset="0"/>
              </a:rPr>
              <a:t>HOW DOES HE FEEL?</a:t>
            </a:r>
          </a:p>
        </p:txBody>
      </p:sp>
      <p:sp>
        <p:nvSpPr>
          <p:cNvPr id="3" name="2 Marcador de contenido"/>
          <p:cNvSpPr>
            <a:spLocks noGrp="1"/>
          </p:cNvSpPr>
          <p:nvPr>
            <p:ph idx="1"/>
          </p:nvPr>
        </p:nvSpPr>
        <p:spPr/>
        <p:txBody>
          <a:bodyPr>
            <a:normAutofit/>
          </a:bodyPr>
          <a:lstStyle/>
          <a:p>
            <a:pPr marL="0" algn="just">
              <a:buNone/>
            </a:pPr>
            <a:r>
              <a:rPr lang="en-US" dirty="0">
                <a:latin typeface="Tw Cen MT Condensed" pitchFamily="34" charset="0"/>
              </a:rPr>
              <a:t>At the beginning, he was scared of people because they all yelled at him and he couldn't trust anyone.</a:t>
            </a:r>
          </a:p>
          <a:p>
            <a:pPr marL="0" algn="just">
              <a:buNone/>
            </a:pPr>
            <a:endParaRPr lang="en-US" dirty="0">
              <a:latin typeface="Tw Cen MT Condensed" pitchFamily="34" charset="0"/>
            </a:endParaRPr>
          </a:p>
          <a:p>
            <a:pPr marL="0" algn="just">
              <a:buNone/>
            </a:pPr>
            <a:r>
              <a:rPr lang="en-US" dirty="0">
                <a:latin typeface="Tw Cen MT Condensed" pitchFamily="34" charset="0"/>
              </a:rPr>
              <a:t>He meets the </a:t>
            </a:r>
            <a:r>
              <a:rPr lang="en-US" dirty="0" err="1">
                <a:latin typeface="Tw Cen MT Condensed" pitchFamily="34" charset="0"/>
              </a:rPr>
              <a:t>Delacey</a:t>
            </a:r>
            <a:r>
              <a:rPr lang="en-US" dirty="0">
                <a:latin typeface="Tw Cen MT Condensed" pitchFamily="34" charset="0"/>
              </a:rPr>
              <a:t> family and he feels even more alone. They are a really close family and he is jealous of them and the life they have. Felix, the son, has a girlfriend called </a:t>
            </a:r>
            <a:r>
              <a:rPr lang="en-US" dirty="0" err="1">
                <a:latin typeface="Tw Cen MT Condensed" pitchFamily="34" charset="0"/>
              </a:rPr>
              <a:t>Safie</a:t>
            </a:r>
            <a:r>
              <a:rPr lang="en-US" dirty="0">
                <a:latin typeface="Tw Cen MT Condensed" pitchFamily="34" charset="0"/>
              </a:rPr>
              <a:t>. She was from Arabia and they taught her their language. The monster learnt it too and for the first time he is happy that he can make friends.</a:t>
            </a:r>
            <a:endParaRPr lang="es-ES" dirty="0">
              <a:latin typeface="Tw Cen MT Condense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7-photo-boris-the-bride-of-frankenstein.jpg"/>
          <p:cNvPicPr>
            <a:picLocks noChangeAspect="1"/>
          </p:cNvPicPr>
          <p:nvPr/>
        </p:nvPicPr>
        <p:blipFill>
          <a:blip r:embed="rId2"/>
          <a:stretch>
            <a:fillRect/>
          </a:stretch>
        </p:blipFill>
        <p:spPr>
          <a:xfrm>
            <a:off x="0" y="-172393"/>
            <a:ext cx="9144000" cy="72027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411807"/>
          </a:xfrm>
        </p:spPr>
        <p:txBody>
          <a:bodyPr/>
          <a:lstStyle/>
          <a:p>
            <a:pPr marL="0" algn="just">
              <a:buNone/>
            </a:pPr>
            <a:endParaRPr lang="en-US" dirty="0"/>
          </a:p>
          <a:p>
            <a:pPr marL="0" algn="just">
              <a:buNone/>
            </a:pPr>
            <a:r>
              <a:rPr lang="en-US" dirty="0">
                <a:latin typeface="Tw Cen MT Condensed" pitchFamily="34" charset="0"/>
              </a:rPr>
              <a:t>In the middle of the story, he finds Victor and asks him if he could make a girlfriend for him. Victor accepts but then he betrays the monster destroying the body of the new creature. At that moment, the monster  vows to take revenge on Frankenstein (specifically his family and his future wife Elizabeth, although Frankenstein doesn’t </a:t>
            </a:r>
            <a:r>
              <a:rPr lang="en-US" dirty="0" err="1">
                <a:latin typeface="Tw Cen MT Condensed" pitchFamily="34" charset="0"/>
              </a:rPr>
              <a:t>realise</a:t>
            </a:r>
            <a:r>
              <a:rPr lang="en-US" dirty="0">
                <a:latin typeface="Tw Cen MT Condensed" pitchFamily="34" charset="0"/>
              </a:rPr>
              <a:t> this at the time).</a:t>
            </a:r>
          </a:p>
          <a:p>
            <a:pPr marL="0" algn="just">
              <a:buNone/>
            </a:pPr>
            <a:r>
              <a:rPr lang="en-US" dirty="0">
                <a:latin typeface="Tw Cen MT Condensed" pitchFamily="34" charset="0"/>
              </a:rPr>
              <a:t>At the end, when the monster has completed his revenge, killing Elizabeth, he is satisfied that Victor feels as alone as he does. </a:t>
            </a:r>
            <a:endParaRPr lang="es-ES" dirty="0">
              <a:latin typeface="Tw Cen MT Condensed"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340369"/>
          </a:xfrm>
        </p:spPr>
        <p:txBody>
          <a:bodyPr/>
          <a:lstStyle/>
          <a:p>
            <a:pPr marL="0" algn="just">
              <a:buNone/>
            </a:pPr>
            <a:r>
              <a:rPr lang="en-US" dirty="0">
                <a:latin typeface="Tw Cen MT Condensed" pitchFamily="34" charset="0"/>
              </a:rPr>
              <a:t>When the Monster is on Robert Walton's boat, and he kills Victor, he feels miserable despite the fact that Frankenstein has rejected him since he was created.</a:t>
            </a:r>
            <a:endParaRPr lang="es-ES" dirty="0">
              <a:latin typeface="Tw Cen MT Condensed" pitchFamily="34" charset="0"/>
            </a:endParaRPr>
          </a:p>
        </p:txBody>
      </p:sp>
      <p:pic>
        <p:nvPicPr>
          <p:cNvPr id="4" name="3 Imagen" descr="Frankenstein's_Monster_(Universal_Classics)_004.jpg"/>
          <p:cNvPicPr>
            <a:picLocks noChangeAspect="1"/>
          </p:cNvPicPr>
          <p:nvPr/>
        </p:nvPicPr>
        <p:blipFill>
          <a:blip r:embed="rId2"/>
          <a:stretch>
            <a:fillRect/>
          </a:stretch>
        </p:blipFill>
        <p:spPr>
          <a:xfrm>
            <a:off x="2500298" y="2857496"/>
            <a:ext cx="4158058" cy="3571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a:solidFill>
                  <a:schemeClr val="accent2"/>
                </a:solidFill>
                <a:latin typeface="Chiller" pitchFamily="82" charset="0"/>
              </a:rPr>
              <a:t>DO YOU FEEL SORRY FOR THE MONSTER?</a:t>
            </a:r>
          </a:p>
        </p:txBody>
      </p:sp>
      <p:sp>
        <p:nvSpPr>
          <p:cNvPr id="3" name="2 Marcador de contenido"/>
          <p:cNvSpPr>
            <a:spLocks noGrp="1"/>
          </p:cNvSpPr>
          <p:nvPr>
            <p:ph idx="1"/>
          </p:nvPr>
        </p:nvSpPr>
        <p:spPr/>
        <p:txBody>
          <a:bodyPr/>
          <a:lstStyle/>
          <a:p>
            <a:pPr marL="0" algn="just">
              <a:buNone/>
            </a:pPr>
            <a:r>
              <a:rPr lang="en-US" dirty="0">
                <a:latin typeface="Tw Cen MT Condensed" pitchFamily="34" charset="0"/>
              </a:rPr>
              <a:t>We feel sorry for the monster because he was created against his will and he is so ugly that nobody wants to get close to him. All he wanted was a girlfriend and Victor betrayed him leaving him alone forever.</a:t>
            </a:r>
            <a:endParaRPr lang="es-ES" dirty="0">
              <a:latin typeface="Tw Cen MT Condense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solidFill>
                  <a:schemeClr val="accent2"/>
                </a:solidFill>
                <a:latin typeface="Chiller" pitchFamily="82" charset="0"/>
              </a:rPr>
              <a:t>IS FRANKENSTEIN RIGHT TO TREAT THE MONSTER HOW HE DOES?</a:t>
            </a:r>
          </a:p>
        </p:txBody>
      </p:sp>
      <p:sp>
        <p:nvSpPr>
          <p:cNvPr id="3" name="2 Marcador de contenido"/>
          <p:cNvSpPr>
            <a:spLocks noGrp="1"/>
          </p:cNvSpPr>
          <p:nvPr>
            <p:ph idx="1"/>
          </p:nvPr>
        </p:nvSpPr>
        <p:spPr/>
        <p:txBody>
          <a:bodyPr/>
          <a:lstStyle/>
          <a:p>
            <a:pPr marL="0">
              <a:buNone/>
            </a:pPr>
            <a:r>
              <a:rPr lang="en-US" dirty="0">
                <a:latin typeface="Tw Cen MT Condensed" pitchFamily="34" charset="0"/>
              </a:rPr>
              <a:t>No, the Monster doesn't deserve to be treated how he is because he was created out of Victor's selfish desire and it isn’t his fault that he is ugly.</a:t>
            </a:r>
          </a:p>
          <a:p>
            <a:pPr marL="0">
              <a:buNone/>
            </a:pPr>
            <a:endParaRPr lang="en-US" dirty="0">
              <a:latin typeface="Tw Cen MT Condensed" pitchFamily="34" charset="0"/>
            </a:endParaRPr>
          </a:p>
          <a:p>
            <a:pPr marL="0">
              <a:buNone/>
            </a:pPr>
            <a:r>
              <a:rPr lang="en-US" dirty="0">
                <a:latin typeface="Tw Cen MT Condensed" pitchFamily="34" charset="0"/>
              </a:rPr>
              <a:t>Frankenstein should  have taken charge of his own creation, like a Father to his child.</a:t>
            </a:r>
            <a:endParaRPr lang="es-ES" dirty="0">
              <a:latin typeface="Tw Cen MT Condensed"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59</TotalTime>
  <Words>498</Words>
  <Application>Microsoft Office PowerPoint</Application>
  <PresentationFormat>On-screen Show (4:3)</PresentationFormat>
  <Paragraphs>27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Britannic Bold</vt:lpstr>
      <vt:lpstr>Chiller</vt:lpstr>
      <vt:lpstr>Georgia</vt:lpstr>
      <vt:lpstr>Gill Sans Ultra Bold</vt:lpstr>
      <vt:lpstr>Trebuchet MS</vt:lpstr>
      <vt:lpstr>Tw Cen MT Condensed</vt:lpstr>
      <vt:lpstr>Wingdings 2</vt:lpstr>
      <vt:lpstr>Urbano</vt:lpstr>
      <vt:lpstr>FRANKENSTEIN</vt:lpstr>
      <vt:lpstr>WHAT  IS HE?</vt:lpstr>
      <vt:lpstr>PowerPoint Presentation</vt:lpstr>
      <vt:lpstr>HOW DOES HE FEEL?</vt:lpstr>
      <vt:lpstr>PowerPoint Presentation</vt:lpstr>
      <vt:lpstr>PowerPoint Presentation</vt:lpstr>
      <vt:lpstr>PowerPoint Presentation</vt:lpstr>
      <vt:lpstr>DO YOU FEEL SORRY FOR THE MONSTER?</vt:lpstr>
      <vt:lpstr>IS FRANKENSTEIN RIGHT TO TREAT THE MONSTER HOW HE DOES?</vt:lpstr>
      <vt:lpstr>TRULY EVIL OR TURNED THAT 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Estela Garcia Pintos</dc:creator>
  <cp:lastModifiedBy>Ellen Davies</cp:lastModifiedBy>
  <cp:revision>7</cp:revision>
  <dcterms:created xsi:type="dcterms:W3CDTF">2017-04-22T18:05:46Z</dcterms:created>
  <dcterms:modified xsi:type="dcterms:W3CDTF">2017-04-22T19:12:51Z</dcterms:modified>
</cp:coreProperties>
</file>