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D72C-CD76-45A6-8B40-EEE110F9CDC2}" type="datetimeFigureOut">
              <a:rPr lang="es-ES" smtClean="0"/>
              <a:pPr/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ED29-AE6B-425D-8F9F-B0B73A0DB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Valentine´s</a:t>
            </a:r>
            <a:r>
              <a:rPr lang="es-ES" dirty="0"/>
              <a:t> </a:t>
            </a:r>
            <a:r>
              <a:rPr lang="es-ES" dirty="0" err="1"/>
              <a:t>Day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Roses are red, violets are blue,</a:t>
            </a:r>
            <a:br>
              <a:rPr lang="en-US" dirty="0"/>
            </a:br>
            <a:r>
              <a:rPr lang="en-US" dirty="0"/>
              <a:t>I just want you to know, I think the world of you.</a:t>
            </a:r>
            <a:endParaRPr lang="es-ES" dirty="0"/>
          </a:p>
        </p:txBody>
      </p:sp>
      <p:pic>
        <p:nvPicPr>
          <p:cNvPr id="16386" name="Picture 2" descr="Image result for valentine´s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936043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353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translate sonnet 116?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Let me not to the marriage of true minds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Admit impediments. Love is not love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Which alters when it alteration finds,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Or bends with the remover to remove.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 no! it is an ever-fixed mark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That looks on tempests and is never shaken;</a:t>
            </a:r>
            <a:br>
              <a:rPr lang="en-US" dirty="0"/>
            </a:br>
            <a:r>
              <a:rPr lang="en-US" dirty="0"/>
              <a:t>It is the star to every </a:t>
            </a:r>
            <a:r>
              <a:rPr lang="en-US" dirty="0" err="1"/>
              <a:t>wand'ring</a:t>
            </a:r>
            <a:r>
              <a:rPr lang="en-US" dirty="0"/>
              <a:t> bark, </a:t>
            </a:r>
            <a:br>
              <a:rPr lang="en-US" dirty="0"/>
            </a:br>
            <a:r>
              <a:rPr lang="en-US" dirty="0"/>
              <a:t>Whose worth's unknown, although his height be taken. </a:t>
            </a:r>
            <a:br>
              <a:rPr lang="en-US" dirty="0"/>
            </a:br>
            <a:r>
              <a:rPr lang="en-US" dirty="0"/>
              <a:t>Love's not Time's fool, though rosy lips and cheeks </a:t>
            </a:r>
            <a:br>
              <a:rPr lang="en-US" dirty="0"/>
            </a:br>
            <a:r>
              <a:rPr lang="en-US" dirty="0"/>
              <a:t>Within his bending sickle's compass come; </a:t>
            </a:r>
            <a:br>
              <a:rPr lang="en-US" dirty="0"/>
            </a:br>
            <a:r>
              <a:rPr lang="en-US" dirty="0"/>
              <a:t>Love alters not with his brief hours and weeks, </a:t>
            </a:r>
            <a:br>
              <a:rPr lang="en-US" dirty="0"/>
            </a:br>
            <a:r>
              <a:rPr lang="en-US" dirty="0"/>
              <a:t>But bears it out even to the edge of doom. </a:t>
            </a:r>
            <a:br>
              <a:rPr lang="en-US" dirty="0"/>
            </a:br>
            <a:r>
              <a:rPr lang="en-US" dirty="0"/>
              <a:t>If this be error and upon me </a:t>
            </a:r>
            <a:r>
              <a:rPr lang="en-US" dirty="0" err="1"/>
              <a:t>prov'd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never writ, nor no man ever </a:t>
            </a:r>
            <a:r>
              <a:rPr lang="en-US" dirty="0" err="1"/>
              <a:t>lov'd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7301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6"/>
            <a:ext cx="8229600" cy="66362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66000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Soneto 116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42918"/>
            <a:ext cx="83632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300" dirty="0" err="1" smtClean="0"/>
              <a:t>İQué</a:t>
            </a:r>
            <a:r>
              <a:rPr lang="es-ES" sz="2300" dirty="0" smtClean="0"/>
              <a:t> a matrimonio de alma y alma verdadera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300" dirty="0" smtClean="0"/>
              <a:t>no haya </a:t>
            </a:r>
            <a:r>
              <a:rPr lang="es-ES" sz="2300" smtClean="0"/>
              <a:t>impedimentos! </a:t>
            </a:r>
            <a:r>
              <a:rPr lang="es-ES" sz="2300" dirty="0" smtClean="0"/>
              <a:t>No es amor </a:t>
            </a:r>
            <a:r>
              <a:rPr lang="es-ES" sz="2300" dirty="0" err="1" smtClean="0"/>
              <a:t>amor</a:t>
            </a:r>
            <a:r>
              <a:rPr lang="es-ES" sz="2300" dirty="0" smtClean="0"/>
              <a:t/>
            </a:r>
            <a:br>
              <a:rPr lang="es-ES" sz="2300" dirty="0" smtClean="0"/>
            </a:br>
            <a:r>
              <a:rPr lang="es-ES" sz="2300" dirty="0" smtClean="0"/>
              <a:t>que al encontrar alteraciones él se altera</a:t>
            </a:r>
            <a:br>
              <a:rPr lang="es-ES" sz="2300" dirty="0" smtClean="0"/>
            </a:br>
            <a:r>
              <a:rPr lang="es-ES" sz="2300" dirty="0" smtClean="0"/>
              <a:t>o se agacha a cavar con e demoledor.</a:t>
            </a:r>
            <a:br>
              <a:rPr lang="es-ES" sz="2300" dirty="0" smtClean="0"/>
            </a:br>
            <a:r>
              <a:rPr lang="es-ES" sz="2300" dirty="0" smtClean="0"/>
              <a:t/>
            </a:r>
            <a:br>
              <a:rPr lang="es-ES" sz="2300" dirty="0" smtClean="0"/>
            </a:br>
            <a:r>
              <a:rPr lang="es-ES" sz="2300" dirty="0" smtClean="0"/>
              <a:t>Oh no, él es hito fijo que por siempre dura</a:t>
            </a:r>
            <a:br>
              <a:rPr lang="es-ES" sz="2300" dirty="0" smtClean="0"/>
            </a:br>
            <a:r>
              <a:rPr lang="es-ES" sz="2300" dirty="0" smtClean="0"/>
              <a:t>mirando a la borrasca que a sus pies su estrella;</a:t>
            </a:r>
            <a:br>
              <a:rPr lang="es-ES" sz="2300" dirty="0" smtClean="0"/>
            </a:br>
            <a:r>
              <a:rPr lang="es-ES" sz="2300" dirty="0" smtClean="0"/>
              <a:t>es para todo errante barca la alta estrella,</a:t>
            </a:r>
            <a:br>
              <a:rPr lang="es-ES" sz="2300" dirty="0" smtClean="0"/>
            </a:br>
            <a:r>
              <a:rPr lang="es-ES" sz="2300" dirty="0" smtClean="0"/>
              <a:t>cuyo valor se ignora, aunque toméis la altura.</a:t>
            </a:r>
            <a:br>
              <a:rPr lang="es-ES" sz="2300" dirty="0" smtClean="0"/>
            </a:br>
            <a:r>
              <a:rPr lang="es-ES" sz="2300" dirty="0" smtClean="0"/>
              <a:t/>
            </a:r>
            <a:br>
              <a:rPr lang="es-ES" sz="2300" dirty="0" smtClean="0"/>
            </a:br>
            <a:r>
              <a:rPr lang="es-ES" sz="2300" dirty="0" smtClean="0"/>
              <a:t>No es juguete del Tiempo amor: si labios granas</a:t>
            </a:r>
            <a:br>
              <a:rPr lang="es-ES" sz="2300" dirty="0" smtClean="0"/>
            </a:br>
            <a:r>
              <a:rPr lang="es-ES" sz="2300" dirty="0" smtClean="0"/>
              <a:t>caen dentro del </a:t>
            </a:r>
            <a:r>
              <a:rPr lang="es-ES" sz="2300" dirty="0" err="1" smtClean="0"/>
              <a:t>campás</a:t>
            </a:r>
            <a:r>
              <a:rPr lang="es-ES" sz="2300" dirty="0" smtClean="0"/>
              <a:t> y siega de su aguja,</a:t>
            </a:r>
            <a:br>
              <a:rPr lang="es-ES" sz="2300" dirty="0" smtClean="0"/>
            </a:br>
            <a:r>
              <a:rPr lang="es-ES" sz="2300" dirty="0" smtClean="0"/>
              <a:t>Amor no muda con sus horas y semanas,</a:t>
            </a:r>
            <a:br>
              <a:rPr lang="es-ES" sz="2300" dirty="0" smtClean="0"/>
            </a:br>
            <a:r>
              <a:rPr lang="es-ES" sz="2300" dirty="0" smtClean="0"/>
              <a:t>sino hasta el borde del abismo aguanta y puja.</a:t>
            </a:r>
            <a:br>
              <a:rPr lang="es-ES" sz="2300" dirty="0" smtClean="0"/>
            </a:br>
            <a:r>
              <a:rPr lang="es-ES" sz="2300" dirty="0" smtClean="0"/>
              <a:t/>
            </a:r>
            <a:br>
              <a:rPr lang="es-ES" sz="2300" dirty="0" smtClean="0"/>
            </a:br>
            <a:r>
              <a:rPr lang="es-ES" sz="2300" dirty="0" smtClean="0"/>
              <a:t>Si todo esto es error y contra mí probado,</a:t>
            </a:r>
            <a:br>
              <a:rPr lang="es-ES" sz="2300" dirty="0" smtClean="0"/>
            </a:br>
            <a:r>
              <a:rPr lang="es-ES" sz="2300" dirty="0" smtClean="0"/>
              <a:t>yo nunca he escrito, y nunca ningún hombre amado</a:t>
            </a:r>
            <a:endParaRPr lang="es-ES" sz="2300" dirty="0"/>
          </a:p>
        </p:txBody>
      </p:sp>
    </p:spTree>
    <p:extLst>
      <p:ext uri="{BB962C8B-B14F-4D97-AF65-F5344CB8AC3E}">
        <p14:creationId xmlns="" xmlns:p14="http://schemas.microsoft.com/office/powerpoint/2010/main" val="379718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err="1"/>
              <a:t>Shakespeare´s</a:t>
            </a:r>
            <a:r>
              <a:rPr lang="es-ES" dirty="0"/>
              <a:t> </a:t>
            </a:r>
            <a:r>
              <a:rPr lang="es-ES" dirty="0" err="1"/>
              <a:t>Sonnet</a:t>
            </a:r>
            <a:r>
              <a:rPr lang="es-ES" dirty="0"/>
              <a:t> 116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6400800" cy="1752600"/>
          </a:xfrm>
        </p:spPr>
        <p:txBody>
          <a:bodyPr>
            <a:normAutofit/>
          </a:bodyPr>
          <a:lstStyle/>
          <a:p>
            <a:r>
              <a:rPr lang="es-ES" sz="4000" dirty="0" err="1"/>
              <a:t>How</a:t>
            </a:r>
            <a:r>
              <a:rPr lang="es-ES" sz="4000" dirty="0"/>
              <a:t> </a:t>
            </a:r>
            <a:r>
              <a:rPr lang="es-ES" sz="4000" dirty="0" err="1"/>
              <a:t>to</a:t>
            </a:r>
            <a:r>
              <a:rPr lang="es-ES" sz="4000" dirty="0"/>
              <a:t> </a:t>
            </a:r>
            <a:r>
              <a:rPr lang="es-ES" sz="4000" dirty="0" err="1"/>
              <a:t>write</a:t>
            </a:r>
            <a:r>
              <a:rPr lang="es-ES" sz="4000" dirty="0"/>
              <a:t> a </a:t>
            </a:r>
            <a:r>
              <a:rPr lang="es-ES" sz="4000" dirty="0" err="1"/>
              <a:t>sonnet</a:t>
            </a:r>
            <a:endParaRPr lang="es-ES" sz="4000" dirty="0"/>
          </a:p>
        </p:txBody>
      </p:sp>
      <p:pic>
        <p:nvPicPr>
          <p:cNvPr id="16386" name="Picture 2" descr="Resultado de imagen de sonnets shakespe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3562349"/>
            <a:ext cx="2152650" cy="3295651"/>
          </a:xfrm>
          <a:prstGeom prst="rect">
            <a:avLst/>
          </a:prstGeom>
          <a:noFill/>
        </p:spPr>
      </p:pic>
      <p:pic>
        <p:nvPicPr>
          <p:cNvPr id="6146" name="Picture 2" descr="Resultado de imagen de sonnets shakespe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5917"/>
            <a:ext cx="4714908" cy="450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Valentine´s</a:t>
            </a:r>
            <a:r>
              <a:rPr lang="es-ES" dirty="0"/>
              <a:t> </a:t>
            </a:r>
            <a:r>
              <a:rPr lang="es-ES" dirty="0" err="1"/>
              <a:t>day</a:t>
            </a:r>
            <a:r>
              <a:rPr lang="es-ES" dirty="0"/>
              <a:t> </a:t>
            </a:r>
            <a:r>
              <a:rPr lang="es-ES" dirty="0" err="1"/>
              <a:t>celebrated</a:t>
            </a:r>
            <a:r>
              <a:rPr lang="es-ES" dirty="0"/>
              <a:t>?</a:t>
            </a:r>
          </a:p>
        </p:txBody>
      </p:sp>
      <p:pic>
        <p:nvPicPr>
          <p:cNvPr id="4098" name="Picture 2" descr="Image result for valentine's day celeb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071834" cy="2094132"/>
          </a:xfrm>
          <a:prstGeom prst="rect">
            <a:avLst/>
          </a:prstGeom>
          <a:noFill/>
        </p:spPr>
      </p:pic>
      <p:pic>
        <p:nvPicPr>
          <p:cNvPr id="4" name="Picture 2" descr="Image result for valentine's day celeb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2607"/>
            <a:ext cx="4000528" cy="2975393"/>
          </a:xfrm>
          <a:prstGeom prst="rect">
            <a:avLst/>
          </a:prstGeom>
          <a:noFill/>
        </p:spPr>
      </p:pic>
      <p:pic>
        <p:nvPicPr>
          <p:cNvPr id="5" name="Picture 2" descr="Image result for jewell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357298"/>
            <a:ext cx="3530387" cy="1809741"/>
          </a:xfrm>
          <a:prstGeom prst="rect">
            <a:avLst/>
          </a:prstGeom>
          <a:noFill/>
        </p:spPr>
      </p:pic>
      <p:pic>
        <p:nvPicPr>
          <p:cNvPr id="6" name="Picture 2" descr="Image result for tanzanite engagement rings tiffany'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214422"/>
            <a:ext cx="2143140" cy="2058913"/>
          </a:xfrm>
          <a:prstGeom prst="rect">
            <a:avLst/>
          </a:prstGeom>
          <a:noFill/>
        </p:spPr>
      </p:pic>
      <p:pic>
        <p:nvPicPr>
          <p:cNvPr id="8" name="Picture 2" descr="Image result for valentine's day ca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3628" y="3295654"/>
            <a:ext cx="4760372" cy="356234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072330" y="585789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?</a:t>
            </a:r>
            <a:r>
              <a:rPr lang="es-ES" sz="3600" b="1" dirty="0">
                <a:solidFill>
                  <a:srgbClr val="FF0066"/>
                </a:solidFill>
              </a:rPr>
              <a:t>?</a:t>
            </a:r>
            <a:r>
              <a:rPr lang="es-E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0462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Sonnets and Valentine’s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dirty="0"/>
              <a:t>Sonnet’s were the original love poem!</a:t>
            </a:r>
          </a:p>
          <a:p>
            <a:r>
              <a:rPr lang="en-GB" dirty="0" err="1"/>
              <a:t>Sonnetto</a:t>
            </a:r>
            <a:r>
              <a:rPr lang="en-GB" dirty="0"/>
              <a:t> is Italian for ‘little song’</a:t>
            </a:r>
          </a:p>
          <a:p>
            <a:r>
              <a:rPr lang="en-GB" dirty="0"/>
              <a:t>Originating in </a:t>
            </a:r>
            <a:r>
              <a:rPr lang="en-GB" b="1" dirty="0"/>
              <a:t>Italy</a:t>
            </a:r>
            <a:r>
              <a:rPr lang="en-GB" dirty="0"/>
              <a:t>, the sonnet was established by Petrarch in the 14th century as a major form of love poetry, and came to be adopted in Spain, France and England in the 16th century, and in Germany in the 17th.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157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Sonnet</a:t>
            </a:r>
            <a:r>
              <a:rPr lang="es-ES" dirty="0"/>
              <a:t> 116</a:t>
            </a:r>
            <a:br>
              <a:rPr lang="es-ES" dirty="0"/>
            </a:br>
            <a:r>
              <a:rPr lang="es-ES" dirty="0"/>
              <a:t>William Shakespeare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Let me not to the marriage of true minds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Admit impediments. Love is not love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Which alters when it alteration finds,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Or bends with the remover to remove.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 no! it is an ever-fixed mark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That looks on tempests and is never shaken;</a:t>
            </a:r>
            <a:br>
              <a:rPr lang="en-US" dirty="0"/>
            </a:br>
            <a:r>
              <a:rPr lang="en-US" dirty="0"/>
              <a:t>It is the star to every </a:t>
            </a:r>
            <a:r>
              <a:rPr lang="en-US" dirty="0" err="1"/>
              <a:t>wand'ring</a:t>
            </a:r>
            <a:r>
              <a:rPr lang="en-US" dirty="0"/>
              <a:t> bark, </a:t>
            </a:r>
            <a:br>
              <a:rPr lang="en-US" dirty="0"/>
            </a:br>
            <a:r>
              <a:rPr lang="en-US" dirty="0"/>
              <a:t>Whose worth's unknown, although his height be taken. </a:t>
            </a:r>
            <a:br>
              <a:rPr lang="en-US" dirty="0"/>
            </a:br>
            <a:r>
              <a:rPr lang="en-US" dirty="0"/>
              <a:t>Love's not Time's fool, though rosy lips and cheeks </a:t>
            </a:r>
            <a:br>
              <a:rPr lang="en-US" dirty="0"/>
            </a:br>
            <a:r>
              <a:rPr lang="en-US" dirty="0"/>
              <a:t>Within his bending sickle's compass come; </a:t>
            </a:r>
            <a:br>
              <a:rPr lang="en-US" dirty="0"/>
            </a:br>
            <a:r>
              <a:rPr lang="en-US" dirty="0"/>
              <a:t>Love alters not with his brief hours and weeks, </a:t>
            </a:r>
            <a:br>
              <a:rPr lang="en-US" dirty="0"/>
            </a:br>
            <a:r>
              <a:rPr lang="en-US" dirty="0"/>
              <a:t>But bears it out even to the edge of doom. </a:t>
            </a:r>
            <a:br>
              <a:rPr lang="en-US" dirty="0"/>
            </a:br>
            <a:r>
              <a:rPr lang="en-US" dirty="0"/>
              <a:t>If this be error and upon me </a:t>
            </a:r>
            <a:r>
              <a:rPr lang="en-US" dirty="0" err="1"/>
              <a:t>prov'd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never writ, nor no man ever </a:t>
            </a:r>
            <a:r>
              <a:rPr lang="en-US" dirty="0" err="1"/>
              <a:t>lov'd</a:t>
            </a:r>
            <a:r>
              <a:rPr lang="en-US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Sonnet</a:t>
            </a:r>
            <a:r>
              <a:rPr lang="es-ES" dirty="0"/>
              <a:t> 116</a:t>
            </a:r>
            <a:br>
              <a:rPr lang="es-ES" dirty="0"/>
            </a:br>
            <a:r>
              <a:rPr lang="es-ES" dirty="0"/>
              <a:t>William Shakespeare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Let me not to the marriage of true </a:t>
            </a:r>
            <a:r>
              <a:rPr lang="en-US" dirty="0">
                <a:solidFill>
                  <a:srgbClr val="FF0000"/>
                </a:solidFill>
              </a:rPr>
              <a:t>minds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Admit impediments. Love is not </a:t>
            </a:r>
            <a:r>
              <a:rPr lang="en-US" dirty="0">
                <a:solidFill>
                  <a:srgbClr val="FFC000"/>
                </a:solidFill>
              </a:rPr>
              <a:t>love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Which alters when it alteration </a:t>
            </a:r>
            <a:r>
              <a:rPr lang="en-US" dirty="0">
                <a:solidFill>
                  <a:srgbClr val="FF0000"/>
                </a:solidFill>
              </a:rPr>
              <a:t>finds,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Or bends with the remover to </a:t>
            </a:r>
            <a:r>
              <a:rPr lang="en-US" dirty="0">
                <a:solidFill>
                  <a:srgbClr val="FFC000"/>
                </a:solidFill>
              </a:rPr>
              <a:t>remove.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O no! it is an ever-fixed </a:t>
            </a:r>
            <a:r>
              <a:rPr lang="en-US" dirty="0">
                <a:solidFill>
                  <a:srgbClr val="00B050"/>
                </a:solidFill>
              </a:rPr>
              <a:t>mark </a:t>
            </a:r>
          </a:p>
          <a:p>
            <a:pPr algn="ctr" fontAlgn="base">
              <a:lnSpc>
                <a:spcPct val="120000"/>
              </a:lnSpc>
              <a:buNone/>
            </a:pPr>
            <a:r>
              <a:rPr lang="en-US" dirty="0"/>
              <a:t>That looks on tempests and is never </a:t>
            </a:r>
            <a:r>
              <a:rPr lang="en-US" dirty="0">
                <a:solidFill>
                  <a:srgbClr val="00B0F0"/>
                </a:solidFill>
              </a:rPr>
              <a:t>shaken;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is the star to every </a:t>
            </a:r>
            <a:r>
              <a:rPr lang="en-US" dirty="0" err="1"/>
              <a:t>wand'ring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bark,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Whose worth's unknown, although his height be </a:t>
            </a:r>
            <a:r>
              <a:rPr lang="en-US" dirty="0">
                <a:solidFill>
                  <a:srgbClr val="00B0F0"/>
                </a:solidFill>
              </a:rPr>
              <a:t>taken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>Love's not Time's fool, though rosy lips and </a:t>
            </a:r>
            <a:r>
              <a:rPr lang="en-US" dirty="0">
                <a:solidFill>
                  <a:srgbClr val="7030A0"/>
                </a:solidFill>
              </a:rPr>
              <a:t>cheeks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Within his bending sickle's compass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come;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Love alters not with his brief hours and </a:t>
            </a:r>
            <a:r>
              <a:rPr lang="en-US" dirty="0">
                <a:solidFill>
                  <a:srgbClr val="7030A0"/>
                </a:solidFill>
              </a:rPr>
              <a:t>weeks,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But bears it out even to the edge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doom.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this be error and upon me </a:t>
            </a:r>
            <a:r>
              <a:rPr lang="en-US" dirty="0" err="1">
                <a:solidFill>
                  <a:srgbClr val="FF0066"/>
                </a:solidFill>
              </a:rPr>
              <a:t>prov'd</a:t>
            </a:r>
            <a:r>
              <a:rPr lang="en-US" dirty="0">
                <a:solidFill>
                  <a:srgbClr val="FF0066"/>
                </a:solidFill>
              </a:rPr>
              <a:t>,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 never writ, nor no man ever </a:t>
            </a:r>
            <a:r>
              <a:rPr lang="en-US" dirty="0" err="1">
                <a:solidFill>
                  <a:srgbClr val="FF0066"/>
                </a:solidFill>
              </a:rPr>
              <a:t>lov'd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write</a:t>
            </a:r>
            <a:r>
              <a:rPr lang="es-ES" dirty="0"/>
              <a:t> a </a:t>
            </a:r>
            <a:r>
              <a:rPr lang="es-ES" dirty="0" err="1"/>
              <a:t>sonnet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Shakespearean</a:t>
            </a:r>
            <a:r>
              <a:rPr lang="es-ES" dirty="0"/>
              <a:t> </a:t>
            </a:r>
            <a:r>
              <a:rPr lang="es-ES" dirty="0" err="1"/>
              <a:t>Sonnet</a:t>
            </a:r>
            <a:r>
              <a:rPr lang="es-ES" dirty="0"/>
              <a:t>:</a:t>
            </a:r>
          </a:p>
          <a:p>
            <a:r>
              <a:rPr lang="es-ES" dirty="0"/>
              <a:t>14 </a:t>
            </a:r>
            <a:r>
              <a:rPr lang="es-ES" dirty="0" err="1"/>
              <a:t>lines</a:t>
            </a:r>
            <a:endParaRPr lang="es-ES" dirty="0"/>
          </a:p>
          <a:p>
            <a:r>
              <a:rPr lang="es-ES" dirty="0"/>
              <a:t>ABAB CDCD EFEF GG</a:t>
            </a:r>
          </a:p>
          <a:p>
            <a:r>
              <a:rPr lang="es-ES" dirty="0"/>
              <a:t>So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stanzas</a:t>
            </a:r>
            <a:r>
              <a:rPr lang="es-ES" dirty="0"/>
              <a:t>,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four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rhyming</a:t>
            </a:r>
            <a:r>
              <a:rPr lang="es-ES" dirty="0"/>
              <a:t> </a:t>
            </a:r>
            <a:r>
              <a:rPr lang="es-ES" dirty="0" err="1"/>
              <a:t>couplet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.</a:t>
            </a:r>
          </a:p>
          <a:p>
            <a:r>
              <a:rPr lang="es-ES" dirty="0" err="1"/>
              <a:t>Iambic</a:t>
            </a:r>
            <a:r>
              <a:rPr lang="es-ES" dirty="0"/>
              <a:t> </a:t>
            </a:r>
            <a:r>
              <a:rPr lang="es-ES" dirty="0" err="1"/>
              <a:t>Pentameter</a:t>
            </a:r>
            <a:r>
              <a:rPr lang="es-ES" dirty="0"/>
              <a:t> – 10 </a:t>
            </a:r>
            <a:r>
              <a:rPr lang="es-ES" dirty="0" err="1"/>
              <a:t>syllables</a:t>
            </a:r>
            <a:r>
              <a:rPr lang="es-ES" dirty="0"/>
              <a:t> per line, </a:t>
            </a:r>
            <a:r>
              <a:rPr lang="es-ES" dirty="0" err="1"/>
              <a:t>stressed</a:t>
            </a:r>
            <a:r>
              <a:rPr lang="es-ES" dirty="0"/>
              <a:t>, </a:t>
            </a:r>
            <a:r>
              <a:rPr lang="es-ES" dirty="0" err="1"/>
              <a:t>unstressed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es-ES" dirty="0" err="1"/>
              <a:t>Stressed</a:t>
            </a:r>
            <a:r>
              <a:rPr lang="es-ES" dirty="0"/>
              <a:t> </a:t>
            </a:r>
            <a:r>
              <a:rPr lang="es-ES" dirty="0" err="1"/>
              <a:t>syllables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/>
              <a:t>´My </a:t>
            </a:r>
            <a:r>
              <a:rPr lang="es-ES" dirty="0" err="1"/>
              <a:t>chest</a:t>
            </a:r>
            <a:r>
              <a:rPr lang="es-ES" dirty="0"/>
              <a:t> </a:t>
            </a:r>
            <a:r>
              <a:rPr lang="es-ES" b="1" dirty="0"/>
              <a:t>of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 </a:t>
            </a:r>
            <a:r>
              <a:rPr lang="es-ES" b="1" dirty="0"/>
              <a:t>di</a:t>
            </a:r>
            <a:r>
              <a:rPr lang="es-ES" dirty="0"/>
              <a:t>vide </a:t>
            </a:r>
            <a:r>
              <a:rPr lang="es-ES" b="1" dirty="0" err="1"/>
              <a:t>a</a:t>
            </a:r>
            <a:r>
              <a:rPr lang="es-ES" dirty="0" err="1"/>
              <a:t>mongst</a:t>
            </a:r>
            <a:r>
              <a:rPr lang="es-ES" dirty="0"/>
              <a:t> </a:t>
            </a:r>
            <a:r>
              <a:rPr lang="es-ES" b="1" dirty="0"/>
              <a:t>my</a:t>
            </a:r>
            <a:r>
              <a:rPr lang="es-ES" dirty="0"/>
              <a:t> </a:t>
            </a:r>
            <a:r>
              <a:rPr lang="es-ES" dirty="0" err="1"/>
              <a:t>friends</a:t>
            </a:r>
            <a:r>
              <a:rPr lang="es-ES" dirty="0"/>
              <a:t>.´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There may be a “turn” where the poet changes his thought or turns in another direction. </a:t>
            </a:r>
          </a:p>
          <a:p>
            <a:r>
              <a:rPr lang="en-GB" dirty="0"/>
              <a:t>Most sonnets turn, or shift in tone or focus, after the 1st eight lines—a surprise may occur in the couplet 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511" t="11719" r="42899" b="8203"/>
          <a:stretch>
            <a:fillRect/>
          </a:stretch>
        </p:blipFill>
        <p:spPr bwMode="auto">
          <a:xfrm>
            <a:off x="1928794" y="-22727"/>
            <a:ext cx="5286412" cy="68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193</Words>
  <Application>Microsoft Office PowerPoint</Application>
  <PresentationFormat>Presentación en pantalla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Valentine´s Day</vt:lpstr>
      <vt:lpstr>Shakespeare´s Sonnet 116</vt:lpstr>
      <vt:lpstr>How is Valentine´s day celebrated?</vt:lpstr>
      <vt:lpstr>Sonnets and Valentine’s day?</vt:lpstr>
      <vt:lpstr>Sonnet 116 William Shakespeare</vt:lpstr>
      <vt:lpstr>Sonnet 116 William Shakespeare</vt:lpstr>
      <vt:lpstr>How to write a sonnet</vt:lpstr>
      <vt:lpstr>Stressed syllables</vt:lpstr>
      <vt:lpstr>Diapositiva 9</vt:lpstr>
      <vt:lpstr>Can you translate sonnet 116?</vt:lpstr>
      <vt:lpstr>Soneto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23</cp:revision>
  <dcterms:created xsi:type="dcterms:W3CDTF">2017-02-08T11:46:57Z</dcterms:created>
  <dcterms:modified xsi:type="dcterms:W3CDTF">2017-03-29T10:50:57Z</dcterms:modified>
</cp:coreProperties>
</file>