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96" r:id="rId14"/>
    <p:sldId id="297" r:id="rId15"/>
    <p:sldId id="278" r:id="rId16"/>
    <p:sldId id="268" r:id="rId17"/>
    <p:sldId id="295" r:id="rId18"/>
    <p:sldId id="298" r:id="rId19"/>
    <p:sldId id="272" r:id="rId20"/>
    <p:sldId id="277" r:id="rId21"/>
    <p:sldId id="276" r:id="rId22"/>
    <p:sldId id="275" r:id="rId23"/>
    <p:sldId id="274" r:id="rId24"/>
    <p:sldId id="273" r:id="rId25"/>
    <p:sldId id="280" r:id="rId26"/>
    <p:sldId id="281"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26" autoAdjust="0"/>
    <p:restoredTop sz="94660"/>
  </p:normalViewPr>
  <p:slideViewPr>
    <p:cSldViewPr snapToGrid="0">
      <p:cViewPr varScale="1">
        <p:scale>
          <a:sx n="72" d="100"/>
          <a:sy n="72" d="100"/>
        </p:scale>
        <p:origin x="45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6EC5AE3-4FD5-4E05-82DA-425B56EFC0FB}" type="datetimeFigureOut">
              <a:rPr lang="en-GB" smtClean="0"/>
              <a:t>11/01/2017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D214C8-9BA9-4080-9F3F-546A05A8D732}" type="slidenum">
              <a:rPr lang="en-GB" smtClean="0"/>
              <a:t>‹#›</a:t>
            </a:fld>
            <a:endParaRPr lang="en-GB"/>
          </a:p>
        </p:txBody>
      </p:sp>
    </p:spTree>
    <p:extLst>
      <p:ext uri="{BB962C8B-B14F-4D97-AF65-F5344CB8AC3E}">
        <p14:creationId xmlns:p14="http://schemas.microsoft.com/office/powerpoint/2010/main" val="2629065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6EC5AE3-4FD5-4E05-82DA-425B56EFC0FB}" type="datetimeFigureOut">
              <a:rPr lang="en-GB" smtClean="0"/>
              <a:t>11/01/2017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D214C8-9BA9-4080-9F3F-546A05A8D732}" type="slidenum">
              <a:rPr lang="en-GB" smtClean="0"/>
              <a:t>‹#›</a:t>
            </a:fld>
            <a:endParaRPr lang="en-GB"/>
          </a:p>
        </p:txBody>
      </p:sp>
    </p:spTree>
    <p:extLst>
      <p:ext uri="{BB962C8B-B14F-4D97-AF65-F5344CB8AC3E}">
        <p14:creationId xmlns:p14="http://schemas.microsoft.com/office/powerpoint/2010/main" val="4106576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6EC5AE3-4FD5-4E05-82DA-425B56EFC0FB}" type="datetimeFigureOut">
              <a:rPr lang="en-GB" smtClean="0"/>
              <a:t>11/01/2017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D214C8-9BA9-4080-9F3F-546A05A8D732}" type="slidenum">
              <a:rPr lang="en-GB" smtClean="0"/>
              <a:t>‹#›</a:t>
            </a:fld>
            <a:endParaRPr lang="en-GB"/>
          </a:p>
        </p:txBody>
      </p:sp>
    </p:spTree>
    <p:extLst>
      <p:ext uri="{BB962C8B-B14F-4D97-AF65-F5344CB8AC3E}">
        <p14:creationId xmlns:p14="http://schemas.microsoft.com/office/powerpoint/2010/main" val="1794439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6EC5AE3-4FD5-4E05-82DA-425B56EFC0FB}" type="datetimeFigureOut">
              <a:rPr lang="en-GB" smtClean="0"/>
              <a:t>11/01/2017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D214C8-9BA9-4080-9F3F-546A05A8D732}" type="slidenum">
              <a:rPr lang="en-GB" smtClean="0"/>
              <a:t>‹#›</a:t>
            </a:fld>
            <a:endParaRPr lang="en-GB"/>
          </a:p>
        </p:txBody>
      </p:sp>
    </p:spTree>
    <p:extLst>
      <p:ext uri="{BB962C8B-B14F-4D97-AF65-F5344CB8AC3E}">
        <p14:creationId xmlns:p14="http://schemas.microsoft.com/office/powerpoint/2010/main" val="1713881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EC5AE3-4FD5-4E05-82DA-425B56EFC0FB}" type="datetimeFigureOut">
              <a:rPr lang="en-GB" smtClean="0"/>
              <a:t>11/01/2017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D214C8-9BA9-4080-9F3F-546A05A8D732}" type="slidenum">
              <a:rPr lang="en-GB" smtClean="0"/>
              <a:t>‹#›</a:t>
            </a:fld>
            <a:endParaRPr lang="en-GB"/>
          </a:p>
        </p:txBody>
      </p:sp>
    </p:spTree>
    <p:extLst>
      <p:ext uri="{BB962C8B-B14F-4D97-AF65-F5344CB8AC3E}">
        <p14:creationId xmlns:p14="http://schemas.microsoft.com/office/powerpoint/2010/main" val="3986272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6EC5AE3-4FD5-4E05-82DA-425B56EFC0FB}" type="datetimeFigureOut">
              <a:rPr lang="en-GB" smtClean="0"/>
              <a:t>11/01/2017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FD214C8-9BA9-4080-9F3F-546A05A8D732}" type="slidenum">
              <a:rPr lang="en-GB" smtClean="0"/>
              <a:t>‹#›</a:t>
            </a:fld>
            <a:endParaRPr lang="en-GB"/>
          </a:p>
        </p:txBody>
      </p:sp>
    </p:spTree>
    <p:extLst>
      <p:ext uri="{BB962C8B-B14F-4D97-AF65-F5344CB8AC3E}">
        <p14:creationId xmlns:p14="http://schemas.microsoft.com/office/powerpoint/2010/main" val="1700081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6EC5AE3-4FD5-4E05-82DA-425B56EFC0FB}" type="datetimeFigureOut">
              <a:rPr lang="en-GB" smtClean="0"/>
              <a:t>11/01/2017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FD214C8-9BA9-4080-9F3F-546A05A8D732}" type="slidenum">
              <a:rPr lang="en-GB" smtClean="0"/>
              <a:t>‹#›</a:t>
            </a:fld>
            <a:endParaRPr lang="en-GB"/>
          </a:p>
        </p:txBody>
      </p:sp>
    </p:spTree>
    <p:extLst>
      <p:ext uri="{BB962C8B-B14F-4D97-AF65-F5344CB8AC3E}">
        <p14:creationId xmlns:p14="http://schemas.microsoft.com/office/powerpoint/2010/main" val="1961803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6EC5AE3-4FD5-4E05-82DA-425B56EFC0FB}" type="datetimeFigureOut">
              <a:rPr lang="en-GB" smtClean="0"/>
              <a:t>11/01/2017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FD214C8-9BA9-4080-9F3F-546A05A8D732}" type="slidenum">
              <a:rPr lang="en-GB" smtClean="0"/>
              <a:t>‹#›</a:t>
            </a:fld>
            <a:endParaRPr lang="en-GB"/>
          </a:p>
        </p:txBody>
      </p:sp>
    </p:spTree>
    <p:extLst>
      <p:ext uri="{BB962C8B-B14F-4D97-AF65-F5344CB8AC3E}">
        <p14:creationId xmlns:p14="http://schemas.microsoft.com/office/powerpoint/2010/main" val="3143899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EC5AE3-4FD5-4E05-82DA-425B56EFC0FB}" type="datetimeFigureOut">
              <a:rPr lang="en-GB" smtClean="0"/>
              <a:t>11/01/2017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FD214C8-9BA9-4080-9F3F-546A05A8D732}" type="slidenum">
              <a:rPr lang="en-GB" smtClean="0"/>
              <a:t>‹#›</a:t>
            </a:fld>
            <a:endParaRPr lang="en-GB"/>
          </a:p>
        </p:txBody>
      </p:sp>
    </p:spTree>
    <p:extLst>
      <p:ext uri="{BB962C8B-B14F-4D97-AF65-F5344CB8AC3E}">
        <p14:creationId xmlns:p14="http://schemas.microsoft.com/office/powerpoint/2010/main" val="3649063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EC5AE3-4FD5-4E05-82DA-425B56EFC0FB}" type="datetimeFigureOut">
              <a:rPr lang="en-GB" smtClean="0"/>
              <a:t>11/01/2017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FD214C8-9BA9-4080-9F3F-546A05A8D732}" type="slidenum">
              <a:rPr lang="en-GB" smtClean="0"/>
              <a:t>‹#›</a:t>
            </a:fld>
            <a:endParaRPr lang="en-GB"/>
          </a:p>
        </p:txBody>
      </p:sp>
    </p:spTree>
    <p:extLst>
      <p:ext uri="{BB962C8B-B14F-4D97-AF65-F5344CB8AC3E}">
        <p14:creationId xmlns:p14="http://schemas.microsoft.com/office/powerpoint/2010/main" val="1664920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EC5AE3-4FD5-4E05-82DA-425B56EFC0FB}" type="datetimeFigureOut">
              <a:rPr lang="en-GB" smtClean="0"/>
              <a:t>11/01/2017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FD214C8-9BA9-4080-9F3F-546A05A8D732}" type="slidenum">
              <a:rPr lang="en-GB" smtClean="0"/>
              <a:t>‹#›</a:t>
            </a:fld>
            <a:endParaRPr lang="en-GB"/>
          </a:p>
        </p:txBody>
      </p:sp>
    </p:spTree>
    <p:extLst>
      <p:ext uri="{BB962C8B-B14F-4D97-AF65-F5344CB8AC3E}">
        <p14:creationId xmlns:p14="http://schemas.microsoft.com/office/powerpoint/2010/main" val="3149933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EC5AE3-4FD5-4E05-82DA-425B56EFC0FB}" type="datetimeFigureOut">
              <a:rPr lang="en-GB" smtClean="0"/>
              <a:t>11/01/2017</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D214C8-9BA9-4080-9F3F-546A05A8D732}" type="slidenum">
              <a:rPr lang="en-GB" smtClean="0"/>
              <a:t>‹#›</a:t>
            </a:fld>
            <a:endParaRPr lang="en-GB"/>
          </a:p>
        </p:txBody>
      </p:sp>
    </p:spTree>
    <p:extLst>
      <p:ext uri="{BB962C8B-B14F-4D97-AF65-F5344CB8AC3E}">
        <p14:creationId xmlns:p14="http://schemas.microsoft.com/office/powerpoint/2010/main" val="33901552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07096" y="1214438"/>
            <a:ext cx="9144000" cy="2387600"/>
          </a:xfrm>
        </p:spPr>
        <p:txBody>
          <a:bodyPr/>
          <a:lstStyle/>
          <a:p>
            <a:r>
              <a:rPr lang="en-GB" dirty="0"/>
              <a:t>Weather </a:t>
            </a:r>
          </a:p>
        </p:txBody>
      </p:sp>
      <p:sp>
        <p:nvSpPr>
          <p:cNvPr id="3" name="Subtitle 2"/>
          <p:cNvSpPr>
            <a:spLocks noGrp="1"/>
          </p:cNvSpPr>
          <p:nvPr>
            <p:ph type="subTitle" idx="1"/>
          </p:nvPr>
        </p:nvSpPr>
        <p:spPr>
          <a:xfrm>
            <a:off x="2743200" y="3599485"/>
            <a:ext cx="9144000" cy="1655762"/>
          </a:xfrm>
        </p:spPr>
        <p:txBody>
          <a:bodyPr/>
          <a:lstStyle/>
          <a:p>
            <a:r>
              <a:rPr lang="en-GB" dirty="0"/>
              <a:t>What kinds of weather are there?</a:t>
            </a:r>
          </a:p>
        </p:txBody>
      </p:sp>
      <p:pic>
        <p:nvPicPr>
          <p:cNvPr id="11266" name="Picture 2" descr="Image result for types of hot/cold weather phras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93768"/>
            <a:ext cx="5010150" cy="501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2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308" y="365124"/>
            <a:ext cx="10515600" cy="1325563"/>
          </a:xfrm>
        </p:spPr>
        <p:txBody>
          <a:bodyPr>
            <a:normAutofit/>
          </a:bodyPr>
          <a:lstStyle/>
          <a:p>
            <a:r>
              <a:rPr lang="en-GB" dirty="0"/>
              <a:t>It is…</a:t>
            </a:r>
          </a:p>
        </p:txBody>
      </p:sp>
      <p:sp>
        <p:nvSpPr>
          <p:cNvPr id="3" name="Content Placeholder 2"/>
          <p:cNvSpPr>
            <a:spLocks noGrp="1"/>
          </p:cNvSpPr>
          <p:nvPr>
            <p:ph idx="1"/>
          </p:nvPr>
        </p:nvSpPr>
        <p:spPr>
          <a:xfrm>
            <a:off x="29817" y="5241544"/>
            <a:ext cx="12162183" cy="1127885"/>
          </a:xfrm>
        </p:spPr>
        <p:txBody>
          <a:bodyPr>
            <a:normAutofit/>
          </a:bodyPr>
          <a:lstStyle/>
          <a:p>
            <a:pPr marL="0" indent="0" algn="just">
              <a:buNone/>
            </a:pPr>
            <a:br>
              <a:rPr lang="en-GB" b="1" dirty="0"/>
            </a:br>
            <a:r>
              <a:rPr lang="en-GB" b="1" dirty="0"/>
              <a:t>F</a:t>
            </a:r>
            <a:r>
              <a:rPr lang="en-GB" b="1" dirty="0"/>
              <a:t>reezing</a:t>
            </a:r>
            <a:r>
              <a:rPr lang="en-GB" b="1" dirty="0"/>
              <a:t> 	Cold		 Mild		 Warm	 Humid	 </a:t>
            </a:r>
            <a:r>
              <a:rPr lang="en-GB" b="1" dirty="0"/>
              <a:t>Hot	      R</a:t>
            </a:r>
            <a:r>
              <a:rPr lang="en-GB" b="1" dirty="0"/>
              <a:t>oasting</a:t>
            </a:r>
            <a:endParaRPr lang="en-GB" b="1" dirty="0"/>
          </a:p>
        </p:txBody>
      </p:sp>
      <p:pic>
        <p:nvPicPr>
          <p:cNvPr id="12290" name="Picture 2" descr="Image result for thermome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537213" y="-1239872"/>
            <a:ext cx="4114800" cy="8650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152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There is a rainbow</a:t>
            </a:r>
          </a:p>
        </p:txBody>
      </p:sp>
      <p:pic>
        <p:nvPicPr>
          <p:cNvPr id="13314" name="Picture 2" descr="Image result for rainbow"/>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30456" y="1563757"/>
            <a:ext cx="6924136" cy="4613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483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There is sleet, slush or a blizzard</a:t>
            </a:r>
          </a:p>
        </p:txBody>
      </p:sp>
      <p:pic>
        <p:nvPicPr>
          <p:cNvPr id="14338" name="Picture 2" descr="Image result for slee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4028" y="1690688"/>
            <a:ext cx="3810000" cy="260985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Image result for snow slu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5906" y="3566713"/>
            <a:ext cx="5361746" cy="3291287"/>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Image result for blizza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5113" y="1364973"/>
            <a:ext cx="5406887" cy="3041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278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It’s frosty	</a:t>
            </a:r>
          </a:p>
        </p:txBody>
      </p:sp>
      <p:pic>
        <p:nvPicPr>
          <p:cNvPr id="21506" name="Picture 2" descr="Image result for fros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32496" y="1825625"/>
            <a:ext cx="6527007"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10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Morning dew</a:t>
            </a:r>
          </a:p>
        </p:txBody>
      </p:sp>
      <p:pic>
        <p:nvPicPr>
          <p:cNvPr id="35842" name="Picture 2" descr="Image result for dew"/>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0" y="1967706"/>
            <a:ext cx="6096000" cy="406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074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It is misty, 					it is foggy</a:t>
            </a:r>
          </a:p>
        </p:txBody>
      </p:sp>
      <p:pic>
        <p:nvPicPr>
          <p:cNvPr id="15362" name="Picture 2" descr="Image result for misty weath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25361" y="1690688"/>
            <a:ext cx="5811469" cy="4351338"/>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Image result for fog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90688"/>
            <a:ext cx="5924229"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919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6342"/>
            <a:ext cx="10515600" cy="1325563"/>
          </a:xfrm>
        </p:spPr>
        <p:txBody>
          <a:bodyPr>
            <a:normAutofit/>
          </a:bodyPr>
          <a:lstStyle/>
          <a:p>
            <a:pPr algn="ctr"/>
            <a:r>
              <a:rPr lang="en-GB" dirty="0"/>
              <a:t>Freaky Weather! </a:t>
            </a:r>
          </a:p>
        </p:txBody>
      </p:sp>
      <p:graphicFrame>
        <p:nvGraphicFramePr>
          <p:cNvPr id="5" name="Table 4"/>
          <p:cNvGraphicFramePr>
            <a:graphicFrameLocks noGrp="1"/>
          </p:cNvGraphicFramePr>
          <p:nvPr>
            <p:extLst>
              <p:ext uri="{D42A27DB-BD31-4B8C-83A1-F6EECF244321}">
                <p14:modId xmlns:p14="http://schemas.microsoft.com/office/powerpoint/2010/main" val="3503865266"/>
              </p:ext>
            </p:extLst>
          </p:nvPr>
        </p:nvGraphicFramePr>
        <p:xfrm>
          <a:off x="517940" y="1158740"/>
          <a:ext cx="11037956" cy="5603458"/>
        </p:xfrm>
        <a:graphic>
          <a:graphicData uri="http://schemas.openxmlformats.org/drawingml/2006/table">
            <a:tbl>
              <a:tblPr firstRow="1" bandRow="1">
                <a:tableStyleId>{5C22544A-7EE6-4342-B048-85BDC9FD1C3A}</a:tableStyleId>
              </a:tblPr>
              <a:tblGrid>
                <a:gridCol w="5518978">
                  <a:extLst>
                    <a:ext uri="{9D8B030D-6E8A-4147-A177-3AD203B41FA5}">
                      <a16:colId xmlns:a16="http://schemas.microsoft.com/office/drawing/2014/main" val="2104947648"/>
                    </a:ext>
                  </a:extLst>
                </a:gridCol>
                <a:gridCol w="5518978">
                  <a:extLst>
                    <a:ext uri="{9D8B030D-6E8A-4147-A177-3AD203B41FA5}">
                      <a16:colId xmlns:a16="http://schemas.microsoft.com/office/drawing/2014/main" val="44437413"/>
                    </a:ext>
                  </a:extLst>
                </a:gridCol>
              </a:tblGrid>
              <a:tr h="2273573">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155807261"/>
                  </a:ext>
                </a:extLst>
              </a:tr>
              <a:tr h="454163">
                <a:tc>
                  <a:txBody>
                    <a:bodyPr/>
                    <a:lstStyle/>
                    <a:p>
                      <a:r>
                        <a:rPr lang="en-GB" dirty="0"/>
                        <a:t>There is a tornado</a:t>
                      </a:r>
                    </a:p>
                  </a:txBody>
                  <a:tcPr/>
                </a:tc>
                <a:tc>
                  <a:txBody>
                    <a:bodyPr/>
                    <a:lstStyle/>
                    <a:p>
                      <a:r>
                        <a:rPr lang="en-GB" dirty="0"/>
                        <a:t>There is a hurricane</a:t>
                      </a:r>
                    </a:p>
                  </a:txBody>
                  <a:tcPr/>
                </a:tc>
                <a:extLst>
                  <a:ext uri="{0D108BD9-81ED-4DB2-BD59-A6C34878D82A}">
                    <a16:rowId xmlns:a16="http://schemas.microsoft.com/office/drawing/2014/main" val="310827414"/>
                  </a:ext>
                </a:extLst>
              </a:tr>
              <a:tr h="2425148">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228021254"/>
                  </a:ext>
                </a:extLst>
              </a:tr>
              <a:tr h="450574">
                <a:tc>
                  <a:txBody>
                    <a:bodyPr/>
                    <a:lstStyle/>
                    <a:p>
                      <a:r>
                        <a:rPr lang="en-GB" dirty="0"/>
                        <a:t>It is flooded</a:t>
                      </a:r>
                    </a:p>
                  </a:txBody>
                  <a:tcPr/>
                </a:tc>
                <a:tc>
                  <a:txBody>
                    <a:bodyPr/>
                    <a:lstStyle/>
                    <a:p>
                      <a:r>
                        <a:rPr lang="en-GB" dirty="0"/>
                        <a:t>There is a drought</a:t>
                      </a:r>
                    </a:p>
                  </a:txBody>
                  <a:tcPr/>
                </a:tc>
                <a:extLst>
                  <a:ext uri="{0D108BD9-81ED-4DB2-BD59-A6C34878D82A}">
                    <a16:rowId xmlns:a16="http://schemas.microsoft.com/office/drawing/2014/main" val="4206662715"/>
                  </a:ext>
                </a:extLst>
              </a:tr>
            </a:tbl>
          </a:graphicData>
        </a:graphic>
      </p:graphicFrame>
      <p:pic>
        <p:nvPicPr>
          <p:cNvPr id="7"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333" y="3846133"/>
            <a:ext cx="4457893" cy="24785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6639339" y="3846133"/>
            <a:ext cx="3924300" cy="2547371"/>
          </a:xfrm>
          <a:prstGeom prst="rect">
            <a:avLst/>
          </a:prstGeom>
        </p:spPr>
      </p:pic>
      <p:pic>
        <p:nvPicPr>
          <p:cNvPr id="8" name="Picture 7"/>
          <p:cNvPicPr>
            <a:picLocks noChangeAspect="1"/>
          </p:cNvPicPr>
          <p:nvPr/>
        </p:nvPicPr>
        <p:blipFill>
          <a:blip r:embed="rId4"/>
          <a:stretch>
            <a:fillRect/>
          </a:stretch>
        </p:blipFill>
        <p:spPr>
          <a:xfrm>
            <a:off x="6535531" y="1158740"/>
            <a:ext cx="4028108" cy="2265811"/>
          </a:xfrm>
          <a:prstGeom prst="rect">
            <a:avLst/>
          </a:prstGeom>
        </p:spPr>
      </p:pic>
      <p:pic>
        <p:nvPicPr>
          <p:cNvPr id="9" name="Picture 8"/>
          <p:cNvPicPr>
            <a:picLocks noChangeAspect="1"/>
          </p:cNvPicPr>
          <p:nvPr/>
        </p:nvPicPr>
        <p:blipFill>
          <a:blip r:embed="rId5"/>
          <a:stretch>
            <a:fillRect/>
          </a:stretch>
        </p:blipFill>
        <p:spPr>
          <a:xfrm>
            <a:off x="1219200" y="1158740"/>
            <a:ext cx="3855969" cy="2265811"/>
          </a:xfrm>
          <a:prstGeom prst="rect">
            <a:avLst/>
          </a:prstGeom>
        </p:spPr>
      </p:pic>
    </p:spTree>
    <p:extLst>
      <p:ext uri="{BB962C8B-B14F-4D97-AF65-F5344CB8AC3E}">
        <p14:creationId xmlns:p14="http://schemas.microsoft.com/office/powerpoint/2010/main" val="3874994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British weather:	</a:t>
            </a:r>
          </a:p>
        </p:txBody>
      </p:sp>
      <p:sp>
        <p:nvSpPr>
          <p:cNvPr id="3" name="Content Placeholder 2"/>
          <p:cNvSpPr>
            <a:spLocks noGrp="1"/>
          </p:cNvSpPr>
          <p:nvPr>
            <p:ph idx="1"/>
          </p:nvPr>
        </p:nvSpPr>
        <p:spPr>
          <a:xfrm>
            <a:off x="838200" y="1528996"/>
            <a:ext cx="10515600" cy="4886793"/>
          </a:xfrm>
        </p:spPr>
        <p:txBody>
          <a:bodyPr>
            <a:normAutofit/>
          </a:bodyPr>
          <a:lstStyle/>
          <a:p>
            <a:r>
              <a:rPr lang="en-GB" dirty="0"/>
              <a:t>What’s the temperature? </a:t>
            </a:r>
          </a:p>
          <a:p>
            <a:r>
              <a:rPr lang="en-GB" dirty="0"/>
              <a:t>It’s muggy today</a:t>
            </a:r>
          </a:p>
          <a:p>
            <a:r>
              <a:rPr lang="en-GB" dirty="0"/>
              <a:t>It’s pouring</a:t>
            </a:r>
          </a:p>
          <a:p>
            <a:r>
              <a:rPr lang="en-GB" dirty="0"/>
              <a:t>It’s hammering it down</a:t>
            </a:r>
          </a:p>
          <a:p>
            <a:r>
              <a:rPr lang="en-GB" dirty="0"/>
              <a:t>There’s a downpour</a:t>
            </a:r>
          </a:p>
          <a:p>
            <a:r>
              <a:rPr lang="en-GB" dirty="0"/>
              <a:t>I got caught in the rain!</a:t>
            </a:r>
          </a:p>
          <a:p>
            <a:r>
              <a:rPr lang="en-GB" dirty="0"/>
              <a:t>There’s a blanket of snow</a:t>
            </a:r>
          </a:p>
          <a:p>
            <a:r>
              <a:rPr lang="en-GB" dirty="0"/>
              <a:t>A wet night tonight</a:t>
            </a:r>
          </a:p>
          <a:p>
            <a:r>
              <a:rPr lang="en-GB" dirty="0"/>
              <a:t>It’s clearing up or it’s brightening up</a:t>
            </a:r>
          </a:p>
          <a:p>
            <a:endParaRPr lang="en-GB" dirty="0"/>
          </a:p>
        </p:txBody>
      </p:sp>
    </p:spTree>
    <p:extLst>
      <p:ext uri="{BB962C8B-B14F-4D97-AF65-F5344CB8AC3E}">
        <p14:creationId xmlns:p14="http://schemas.microsoft.com/office/powerpoint/2010/main" val="3388103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Harry Potter!</a:t>
            </a:r>
            <a:endParaRPr lang="en-GB" dirty="0"/>
          </a:p>
        </p:txBody>
      </p:sp>
      <p:sp>
        <p:nvSpPr>
          <p:cNvPr id="3" name="Content Placeholder 2"/>
          <p:cNvSpPr>
            <a:spLocks noGrp="1"/>
          </p:cNvSpPr>
          <p:nvPr>
            <p:ph idx="1"/>
          </p:nvPr>
        </p:nvSpPr>
        <p:spPr>
          <a:xfrm>
            <a:off x="609600" y="1909349"/>
            <a:ext cx="10744200" cy="4948651"/>
          </a:xfrm>
        </p:spPr>
        <p:txBody>
          <a:bodyPr>
            <a:normAutofit/>
          </a:bodyPr>
          <a:lstStyle/>
          <a:p>
            <a:pPr marL="0" indent="0">
              <a:buNone/>
            </a:pPr>
            <a:r>
              <a:rPr lang="en-GB" sz="3200" dirty="0"/>
              <a:t>The </a:t>
            </a:r>
            <a:r>
              <a:rPr lang="en-GB" sz="3200" dirty="0" err="1"/>
              <a:t>newsreporter</a:t>
            </a:r>
            <a:r>
              <a:rPr lang="en-GB" sz="3200" dirty="0"/>
              <a:t> allowed himself a grin. "Most mysterious. And now, over to Jim McGuffin with the weather. Going to be any more </a:t>
            </a:r>
            <a:r>
              <a:rPr lang="en-GB" sz="3200" b="1" dirty="0"/>
              <a:t>showers</a:t>
            </a:r>
            <a:r>
              <a:rPr lang="en-GB" sz="3200" dirty="0"/>
              <a:t> of owls tonight, Jim?" </a:t>
            </a:r>
            <a:br>
              <a:rPr lang="en-GB" sz="3200" dirty="0"/>
            </a:br>
            <a:r>
              <a:rPr lang="en-GB" sz="3200" dirty="0"/>
              <a:t>"Well, Ted," said the weatherman, "I don't know about that, but it's not only the owls that have been acting oddly today. Viewers as far apart as Kent, Yorkshire, and Dundee have been phoning in to tell me that instead of the </a:t>
            </a:r>
            <a:r>
              <a:rPr lang="en-GB" sz="3200" b="1" dirty="0"/>
              <a:t>rain</a:t>
            </a:r>
            <a:r>
              <a:rPr lang="en-GB" sz="3200" dirty="0"/>
              <a:t> I promised yesterday, they've had a </a:t>
            </a:r>
            <a:r>
              <a:rPr lang="en-GB" sz="3200" b="1" dirty="0"/>
              <a:t>downpour of shooting stars! </a:t>
            </a:r>
            <a:r>
              <a:rPr lang="en-GB" sz="3200" dirty="0"/>
              <a:t>Perhaps people have been celebrating Bonfire Night early -- it's not until next week, folks! </a:t>
            </a:r>
            <a:r>
              <a:rPr lang="en-GB" sz="3200" b="1" dirty="0"/>
              <a:t>But I can promise a wet night tonight."</a:t>
            </a:r>
            <a:endParaRPr lang="en-GB" sz="3200" dirty="0"/>
          </a:p>
        </p:txBody>
      </p:sp>
      <p:pic>
        <p:nvPicPr>
          <p:cNvPr id="36866" name="Picture 2" descr="Image result for HArry potter chapter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9363" y="1"/>
            <a:ext cx="7152637"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852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age result for malaga"/>
          <p:cNvPicPr>
            <a:picLocks noChangeAspect="1" noChangeArrowheads="1"/>
          </p:cNvPicPr>
          <p:nvPr/>
        </p:nvPicPr>
        <p:blipFill rotWithShape="1">
          <a:blip r:embed="rId2">
            <a:extLst>
              <a:ext uri="{28A0092B-C50C-407E-A947-70E740481C1C}">
                <a14:useLocalDpi xmlns:a14="http://schemas.microsoft.com/office/drawing/2010/main" val="0"/>
              </a:ext>
            </a:extLst>
          </a:blip>
          <a:srcRect t="18182" r="909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4805" y="640263"/>
            <a:ext cx="3759240" cy="1344975"/>
          </a:xfrm>
        </p:spPr>
        <p:txBody>
          <a:bodyPr>
            <a:normAutofit/>
          </a:bodyPr>
          <a:lstStyle/>
          <a:p>
            <a:r>
              <a:rPr lang="en-GB" sz="4000"/>
              <a:t>What’s the weather like in…</a:t>
            </a:r>
          </a:p>
        </p:txBody>
      </p:sp>
      <p:sp>
        <p:nvSpPr>
          <p:cNvPr id="3" name="Content Placeholder 2"/>
          <p:cNvSpPr>
            <a:spLocks noGrp="1"/>
          </p:cNvSpPr>
          <p:nvPr>
            <p:ph idx="1"/>
          </p:nvPr>
        </p:nvSpPr>
        <p:spPr>
          <a:xfrm>
            <a:off x="594110" y="2121763"/>
            <a:ext cx="3764826" cy="3773010"/>
          </a:xfrm>
        </p:spPr>
        <p:txBody>
          <a:bodyPr>
            <a:normAutofit/>
          </a:bodyPr>
          <a:lstStyle/>
          <a:p>
            <a:endParaRPr lang="en-GB" sz="1800"/>
          </a:p>
          <a:p>
            <a:endParaRPr lang="en-GB" sz="1800"/>
          </a:p>
          <a:p>
            <a:endParaRPr lang="en-GB" sz="1800"/>
          </a:p>
          <a:p>
            <a:endParaRPr lang="en-GB" sz="1800"/>
          </a:p>
          <a:p>
            <a:endParaRPr lang="en-GB" sz="1800"/>
          </a:p>
          <a:p>
            <a:endParaRPr lang="en-GB" sz="1800"/>
          </a:p>
          <a:p>
            <a:endParaRPr lang="en-GB" sz="1800"/>
          </a:p>
          <a:p>
            <a:endParaRPr lang="en-GB" sz="1800"/>
          </a:p>
          <a:p>
            <a:endParaRPr lang="en-GB" sz="1800"/>
          </a:p>
          <a:p>
            <a:r>
              <a:rPr lang="en-GB" sz="1800"/>
              <a:t>Malaga</a:t>
            </a:r>
          </a:p>
        </p:txBody>
      </p:sp>
    </p:spTree>
    <p:extLst>
      <p:ext uri="{BB962C8B-B14F-4D97-AF65-F5344CB8AC3E}">
        <p14:creationId xmlns:p14="http://schemas.microsoft.com/office/powerpoint/2010/main" val="2842968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It is sunny</a:t>
            </a:r>
          </a:p>
        </p:txBody>
      </p:sp>
      <p:pic>
        <p:nvPicPr>
          <p:cNvPr id="7" name="Content Placeholder 6"/>
          <p:cNvPicPr>
            <a:picLocks noGrp="1" noChangeAspect="1"/>
          </p:cNvPicPr>
          <p:nvPr>
            <p:ph idx="1"/>
          </p:nvPr>
        </p:nvPicPr>
        <p:blipFill>
          <a:blip r:embed="rId2"/>
          <a:stretch>
            <a:fillRect/>
          </a:stretch>
        </p:blipFill>
        <p:spPr>
          <a:xfrm>
            <a:off x="3773715" y="1468433"/>
            <a:ext cx="6695502" cy="3877871"/>
          </a:xfrm>
          <a:prstGeom prst="rect">
            <a:avLst/>
          </a:prstGeom>
        </p:spPr>
      </p:pic>
    </p:spTree>
    <p:extLst>
      <p:ext uri="{BB962C8B-B14F-4D97-AF65-F5344CB8AC3E}">
        <p14:creationId xmlns:p14="http://schemas.microsoft.com/office/powerpoint/2010/main" val="3436705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Image result"/>
          <p:cNvPicPr>
            <a:picLocks noChangeAspect="1" noChangeArrowheads="1"/>
          </p:cNvPicPr>
          <p:nvPr/>
        </p:nvPicPr>
        <p:blipFill rotWithShape="1">
          <a:blip r:embed="rId2">
            <a:extLst>
              <a:ext uri="{28A0092B-C50C-407E-A947-70E740481C1C}">
                <a14:useLocalDpi xmlns:a14="http://schemas.microsoft.com/office/drawing/2010/main" val="0"/>
              </a:ext>
            </a:extLst>
          </a:blip>
          <a:srcRect t="23103" r="909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0" name="Rectangle 6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4805" y="640263"/>
            <a:ext cx="3759240" cy="1344975"/>
          </a:xfrm>
        </p:spPr>
        <p:txBody>
          <a:bodyPr>
            <a:normAutofit/>
          </a:bodyPr>
          <a:lstStyle/>
          <a:p>
            <a:r>
              <a:rPr lang="en-GB" sz="4000"/>
              <a:t>What’s the weather like in…</a:t>
            </a:r>
          </a:p>
        </p:txBody>
      </p:sp>
      <p:sp>
        <p:nvSpPr>
          <p:cNvPr id="3" name="Content Placeholder 2"/>
          <p:cNvSpPr>
            <a:spLocks noGrp="1"/>
          </p:cNvSpPr>
          <p:nvPr>
            <p:ph idx="1"/>
          </p:nvPr>
        </p:nvSpPr>
        <p:spPr>
          <a:xfrm>
            <a:off x="594110" y="2121763"/>
            <a:ext cx="3764826" cy="3773010"/>
          </a:xfrm>
        </p:spPr>
        <p:txBody>
          <a:bodyPr>
            <a:normAutofit/>
          </a:bodyPr>
          <a:lstStyle/>
          <a:p>
            <a:endParaRPr lang="en-GB" sz="1800"/>
          </a:p>
          <a:p>
            <a:endParaRPr lang="en-GB" sz="1800"/>
          </a:p>
          <a:p>
            <a:endParaRPr lang="en-GB" sz="1800"/>
          </a:p>
          <a:p>
            <a:endParaRPr lang="en-GB" sz="1800"/>
          </a:p>
          <a:p>
            <a:endParaRPr lang="en-GB" sz="1800"/>
          </a:p>
          <a:p>
            <a:endParaRPr lang="en-GB" sz="1800"/>
          </a:p>
          <a:p>
            <a:endParaRPr lang="en-GB" sz="1800"/>
          </a:p>
          <a:p>
            <a:endParaRPr lang="en-GB" sz="1800"/>
          </a:p>
          <a:p>
            <a:endParaRPr lang="en-GB" sz="1800"/>
          </a:p>
          <a:p>
            <a:r>
              <a:rPr lang="en-GB" sz="1800"/>
              <a:t>The North Pole</a:t>
            </a:r>
          </a:p>
        </p:txBody>
      </p:sp>
    </p:spTree>
    <p:extLst>
      <p:ext uri="{BB962C8B-B14F-4D97-AF65-F5344CB8AC3E}">
        <p14:creationId xmlns:p14="http://schemas.microsoft.com/office/powerpoint/2010/main" val="41141050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mage result for sahara desert"/>
          <p:cNvPicPr>
            <a:picLocks noChangeAspect="1" noChangeArrowheads="1"/>
          </p:cNvPicPr>
          <p:nvPr/>
        </p:nvPicPr>
        <p:blipFill rotWithShape="1">
          <a:blip r:embed="rId2">
            <a:extLst>
              <a:ext uri="{28A0092B-C50C-407E-A947-70E740481C1C}">
                <a14:useLocalDpi xmlns:a14="http://schemas.microsoft.com/office/drawing/2010/main" val="0"/>
              </a:ext>
            </a:extLst>
          </a:blip>
          <a:srcRect r="9091" b="2339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4805" y="640263"/>
            <a:ext cx="3759240" cy="1344975"/>
          </a:xfrm>
        </p:spPr>
        <p:txBody>
          <a:bodyPr>
            <a:normAutofit/>
          </a:bodyPr>
          <a:lstStyle/>
          <a:p>
            <a:r>
              <a:rPr lang="en-GB" sz="4000"/>
              <a:t>What’s the weather like in…</a:t>
            </a:r>
          </a:p>
        </p:txBody>
      </p:sp>
      <p:sp>
        <p:nvSpPr>
          <p:cNvPr id="3" name="Content Placeholder 2"/>
          <p:cNvSpPr>
            <a:spLocks noGrp="1"/>
          </p:cNvSpPr>
          <p:nvPr>
            <p:ph idx="1"/>
          </p:nvPr>
        </p:nvSpPr>
        <p:spPr>
          <a:xfrm>
            <a:off x="594110" y="2121763"/>
            <a:ext cx="3764826" cy="3773010"/>
          </a:xfrm>
        </p:spPr>
        <p:txBody>
          <a:bodyPr>
            <a:normAutofit/>
          </a:bodyPr>
          <a:lstStyle/>
          <a:p>
            <a:endParaRPr lang="en-GB" sz="1800"/>
          </a:p>
          <a:p>
            <a:endParaRPr lang="en-GB" sz="1800"/>
          </a:p>
          <a:p>
            <a:endParaRPr lang="en-GB" sz="1800"/>
          </a:p>
          <a:p>
            <a:endParaRPr lang="en-GB" sz="1800"/>
          </a:p>
          <a:p>
            <a:endParaRPr lang="en-GB" sz="1800"/>
          </a:p>
          <a:p>
            <a:endParaRPr lang="en-GB" sz="1800"/>
          </a:p>
          <a:p>
            <a:endParaRPr lang="en-GB" sz="1800"/>
          </a:p>
          <a:p>
            <a:endParaRPr lang="en-GB" sz="1800"/>
          </a:p>
          <a:p>
            <a:endParaRPr lang="en-GB" sz="1800"/>
          </a:p>
          <a:p>
            <a:r>
              <a:rPr lang="en-GB" sz="1800"/>
              <a:t>The Sahara Desert</a:t>
            </a:r>
          </a:p>
        </p:txBody>
      </p:sp>
    </p:spTree>
    <p:extLst>
      <p:ext uri="{BB962C8B-B14F-4D97-AF65-F5344CB8AC3E}">
        <p14:creationId xmlns:p14="http://schemas.microsoft.com/office/powerpoint/2010/main" val="2122814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mage result for london"/>
          <p:cNvPicPr>
            <a:picLocks noChangeAspect="1" noChangeArrowheads="1"/>
          </p:cNvPicPr>
          <p:nvPr/>
        </p:nvPicPr>
        <p:blipFill rotWithShape="1">
          <a:blip r:embed="rId2">
            <a:extLst>
              <a:ext uri="{28A0092B-C50C-407E-A947-70E740481C1C}">
                <a14:useLocalDpi xmlns:a14="http://schemas.microsoft.com/office/drawing/2010/main" val="0"/>
              </a:ext>
            </a:extLst>
          </a:blip>
          <a:srcRect t="15822" r="9091" b="699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4805" y="640263"/>
            <a:ext cx="3759240" cy="1344975"/>
          </a:xfrm>
        </p:spPr>
        <p:txBody>
          <a:bodyPr>
            <a:normAutofit/>
          </a:bodyPr>
          <a:lstStyle/>
          <a:p>
            <a:r>
              <a:rPr lang="en-GB" sz="4000"/>
              <a:t>What’s the weather like in…</a:t>
            </a:r>
          </a:p>
        </p:txBody>
      </p:sp>
      <p:sp>
        <p:nvSpPr>
          <p:cNvPr id="3" name="Content Placeholder 2"/>
          <p:cNvSpPr>
            <a:spLocks noGrp="1"/>
          </p:cNvSpPr>
          <p:nvPr>
            <p:ph idx="1"/>
          </p:nvPr>
        </p:nvSpPr>
        <p:spPr>
          <a:xfrm>
            <a:off x="594110" y="2121763"/>
            <a:ext cx="3764826" cy="3773010"/>
          </a:xfrm>
        </p:spPr>
        <p:txBody>
          <a:bodyPr>
            <a:normAutofit/>
          </a:bodyPr>
          <a:lstStyle/>
          <a:p>
            <a:endParaRPr lang="en-GB" sz="1800" dirty="0"/>
          </a:p>
          <a:p>
            <a:endParaRPr lang="en-GB" sz="1800" dirty="0"/>
          </a:p>
          <a:p>
            <a:endParaRPr lang="en-GB" sz="1800" dirty="0"/>
          </a:p>
          <a:p>
            <a:endParaRPr lang="en-GB" sz="1800" dirty="0"/>
          </a:p>
          <a:p>
            <a:endParaRPr lang="en-GB" sz="1800" dirty="0"/>
          </a:p>
          <a:p>
            <a:endParaRPr lang="en-GB" sz="1800" dirty="0"/>
          </a:p>
          <a:p>
            <a:endParaRPr lang="en-GB" sz="1800" dirty="0"/>
          </a:p>
          <a:p>
            <a:endParaRPr lang="en-GB" sz="1800" dirty="0"/>
          </a:p>
          <a:p>
            <a:endParaRPr lang="en-GB" sz="1800" dirty="0"/>
          </a:p>
          <a:p>
            <a:r>
              <a:rPr lang="en-GB" sz="1800" dirty="0"/>
              <a:t>London</a:t>
            </a:r>
          </a:p>
        </p:txBody>
      </p:sp>
    </p:spTree>
    <p:extLst>
      <p:ext uri="{BB962C8B-B14F-4D97-AF65-F5344CB8AC3E}">
        <p14:creationId xmlns:p14="http://schemas.microsoft.com/office/powerpoint/2010/main" val="1238433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Image result for Sydney Australia"/>
          <p:cNvPicPr>
            <a:picLocks noChangeAspect="1" noChangeArrowheads="1"/>
          </p:cNvPicPr>
          <p:nvPr/>
        </p:nvPicPr>
        <p:blipFill rotWithShape="1">
          <a:blip r:embed="rId2">
            <a:extLst>
              <a:ext uri="{28A0092B-C50C-407E-A947-70E740481C1C}">
                <a14:useLocalDpi xmlns:a14="http://schemas.microsoft.com/office/drawing/2010/main" val="0"/>
              </a:ext>
            </a:extLst>
          </a:blip>
          <a:srcRect l="1550" t="9091" r="754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4805" y="640263"/>
            <a:ext cx="3759240" cy="1344975"/>
          </a:xfrm>
        </p:spPr>
        <p:txBody>
          <a:bodyPr>
            <a:normAutofit/>
          </a:bodyPr>
          <a:lstStyle/>
          <a:p>
            <a:r>
              <a:rPr lang="en-GB" sz="4000"/>
              <a:t>What’s the weather like in…</a:t>
            </a:r>
          </a:p>
        </p:txBody>
      </p:sp>
      <p:sp>
        <p:nvSpPr>
          <p:cNvPr id="3" name="Content Placeholder 2"/>
          <p:cNvSpPr>
            <a:spLocks noGrp="1"/>
          </p:cNvSpPr>
          <p:nvPr>
            <p:ph idx="1"/>
          </p:nvPr>
        </p:nvSpPr>
        <p:spPr>
          <a:xfrm>
            <a:off x="594110" y="2121763"/>
            <a:ext cx="3764826" cy="3773010"/>
          </a:xfrm>
        </p:spPr>
        <p:txBody>
          <a:bodyPr>
            <a:normAutofit/>
          </a:bodyPr>
          <a:lstStyle/>
          <a:p>
            <a:endParaRPr lang="en-GB" sz="1800"/>
          </a:p>
          <a:p>
            <a:endParaRPr lang="en-GB" sz="1800"/>
          </a:p>
          <a:p>
            <a:endParaRPr lang="en-GB" sz="1800"/>
          </a:p>
          <a:p>
            <a:endParaRPr lang="en-GB" sz="1800"/>
          </a:p>
          <a:p>
            <a:endParaRPr lang="en-GB" sz="1800"/>
          </a:p>
          <a:p>
            <a:endParaRPr lang="en-GB" sz="1800"/>
          </a:p>
          <a:p>
            <a:endParaRPr lang="en-GB" sz="1800"/>
          </a:p>
          <a:p>
            <a:endParaRPr lang="en-GB" sz="1800"/>
          </a:p>
          <a:p>
            <a:endParaRPr lang="en-GB" sz="1800"/>
          </a:p>
          <a:p>
            <a:r>
              <a:rPr lang="en-GB" sz="1800"/>
              <a:t>Australia</a:t>
            </a:r>
          </a:p>
        </p:txBody>
      </p:sp>
    </p:spTree>
    <p:extLst>
      <p:ext uri="{BB962C8B-B14F-4D97-AF65-F5344CB8AC3E}">
        <p14:creationId xmlns:p14="http://schemas.microsoft.com/office/powerpoint/2010/main" val="188532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Which countries suffer from?</a:t>
            </a:r>
          </a:p>
        </p:txBody>
      </p:sp>
      <p:sp>
        <p:nvSpPr>
          <p:cNvPr id="3" name="Content Placeholder 2"/>
          <p:cNvSpPr>
            <a:spLocks noGrp="1"/>
          </p:cNvSpPr>
          <p:nvPr>
            <p:ph idx="1"/>
          </p:nvPr>
        </p:nvSpPr>
        <p:spPr/>
        <p:txBody>
          <a:bodyPr>
            <a:normAutofit/>
          </a:bodyPr>
          <a:lstStyle/>
          <a:p>
            <a:r>
              <a:rPr lang="en-GB" sz="4400" dirty="0"/>
              <a:t>A drought</a:t>
            </a:r>
          </a:p>
          <a:p>
            <a:r>
              <a:rPr lang="en-GB" sz="4400" dirty="0"/>
              <a:t>Hurricanes</a:t>
            </a:r>
          </a:p>
          <a:p>
            <a:r>
              <a:rPr lang="en-GB" sz="4400" dirty="0"/>
              <a:t>Tornados</a:t>
            </a:r>
          </a:p>
          <a:p>
            <a:r>
              <a:rPr lang="en-GB" sz="4400" dirty="0"/>
              <a:t>Floods</a:t>
            </a:r>
          </a:p>
          <a:p>
            <a:r>
              <a:rPr lang="en-GB" sz="4400" dirty="0"/>
              <a:t>Tidal waves </a:t>
            </a:r>
          </a:p>
        </p:txBody>
      </p:sp>
    </p:spTree>
    <p:extLst>
      <p:ext uri="{BB962C8B-B14F-4D97-AF65-F5344CB8AC3E}">
        <p14:creationId xmlns:p14="http://schemas.microsoft.com/office/powerpoint/2010/main" val="22339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0242" name="Picture 2" descr="Image result for types of hot/cold weather phras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415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Content Placeholder 6"/>
          <p:cNvPicPr>
            <a:picLocks noChangeAspect="1"/>
          </p:cNvPicPr>
          <p:nvPr/>
        </p:nvPicPr>
        <p:blipFill>
          <a:blip r:embed="rId2"/>
          <a:stretch>
            <a:fillRect/>
          </a:stretch>
        </p:blipFill>
        <p:spPr>
          <a:xfrm>
            <a:off x="3773715" y="1468433"/>
            <a:ext cx="6695502" cy="3877871"/>
          </a:xfrm>
          <a:prstGeom prst="rect">
            <a:avLst/>
          </a:prstGeom>
        </p:spPr>
      </p:pic>
    </p:spTree>
    <p:extLst>
      <p:ext uri="{BB962C8B-B14F-4D97-AF65-F5344CB8AC3E}">
        <p14:creationId xmlns:p14="http://schemas.microsoft.com/office/powerpoint/2010/main" val="20603772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2050" name="Picture 2" descr="Image result for windy"/>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2442"/>
          <a:stretch/>
        </p:blipFill>
        <p:spPr bwMode="auto">
          <a:xfrm>
            <a:off x="3797864" y="1690688"/>
            <a:ext cx="5968987" cy="4541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044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it's raining cats and do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6790" y="1350114"/>
            <a:ext cx="6675210" cy="44456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GB" dirty="0"/>
          </a:p>
        </p:txBody>
      </p:sp>
      <p:pic>
        <p:nvPicPr>
          <p:cNvPr id="3074" name="Picture 2" descr="Image result for raini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6040" y="1350114"/>
            <a:ext cx="6660404" cy="4445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4537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snowman snowdo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28144" y="1825625"/>
            <a:ext cx="7735712"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endParaRPr lang="en-GB"/>
          </a:p>
        </p:txBody>
      </p:sp>
    </p:spTree>
    <p:extLst>
      <p:ext uri="{BB962C8B-B14F-4D97-AF65-F5344CB8AC3E}">
        <p14:creationId xmlns:p14="http://schemas.microsoft.com/office/powerpoint/2010/main" val="3127863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It is windy</a:t>
            </a:r>
          </a:p>
        </p:txBody>
      </p:sp>
      <p:pic>
        <p:nvPicPr>
          <p:cNvPr id="2050" name="Picture 2" descr="Image result for windy"/>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2442"/>
          <a:stretch/>
        </p:blipFill>
        <p:spPr bwMode="auto">
          <a:xfrm>
            <a:off x="3797864" y="1690688"/>
            <a:ext cx="5968987" cy="4541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05561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icy weath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95108" y="1825625"/>
            <a:ext cx="5801784"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endParaRPr lang="en-GB"/>
          </a:p>
        </p:txBody>
      </p:sp>
    </p:spTree>
    <p:extLst>
      <p:ext uri="{BB962C8B-B14F-4D97-AF65-F5344CB8AC3E}">
        <p14:creationId xmlns:p14="http://schemas.microsoft.com/office/powerpoint/2010/main" val="29189038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elated imag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78798" y="1027906"/>
            <a:ext cx="3208720"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Image result for hailstones"/>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3"/>
          <a:stretch>
            <a:fillRect/>
          </a:stretch>
        </p:blipFill>
        <p:spPr>
          <a:xfrm>
            <a:off x="1942073" y="1647190"/>
            <a:ext cx="4982483" cy="3732053"/>
          </a:xfrm>
          <a:prstGeom prst="rect">
            <a:avLst/>
          </a:prstGeom>
        </p:spPr>
      </p:pic>
      <p:sp>
        <p:nvSpPr>
          <p:cNvPr id="6" name="Title 5"/>
          <p:cNvSpPr>
            <a:spLocks noGrp="1"/>
          </p:cNvSpPr>
          <p:nvPr>
            <p:ph type="title"/>
          </p:nvPr>
        </p:nvSpPr>
        <p:spPr/>
        <p:txBody>
          <a:bodyPr/>
          <a:lstStyle/>
          <a:p>
            <a:endParaRPr lang="en-GB"/>
          </a:p>
        </p:txBody>
      </p:sp>
    </p:spTree>
    <p:extLst>
      <p:ext uri="{BB962C8B-B14F-4D97-AF65-F5344CB8AC3E}">
        <p14:creationId xmlns:p14="http://schemas.microsoft.com/office/powerpoint/2010/main" val="11822483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lated imag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90192" y="1770975"/>
            <a:ext cx="6639338" cy="463647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endParaRPr lang="en-GB"/>
          </a:p>
        </p:txBody>
      </p:sp>
    </p:spTree>
    <p:extLst>
      <p:ext uri="{BB962C8B-B14F-4D97-AF65-F5344CB8AC3E}">
        <p14:creationId xmlns:p14="http://schemas.microsoft.com/office/powerpoint/2010/main" val="25264676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9218" name="Picture 2" descr="Image result for cloud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52825" y="2091531"/>
            <a:ext cx="5086350" cy="381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4642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308" y="365124"/>
            <a:ext cx="10515600" cy="1325563"/>
          </a:xfrm>
        </p:spPr>
        <p:txBody>
          <a:bodyPr>
            <a:normAutofit/>
          </a:bodyPr>
          <a:lstStyle/>
          <a:p>
            <a:r>
              <a:rPr lang="en-GB" dirty="0"/>
              <a:t>It is…</a:t>
            </a:r>
          </a:p>
        </p:txBody>
      </p:sp>
      <p:sp>
        <p:nvSpPr>
          <p:cNvPr id="3" name="Content Placeholder 2"/>
          <p:cNvSpPr>
            <a:spLocks noGrp="1"/>
          </p:cNvSpPr>
          <p:nvPr>
            <p:ph idx="1"/>
          </p:nvPr>
        </p:nvSpPr>
        <p:spPr>
          <a:xfrm>
            <a:off x="29817" y="5241544"/>
            <a:ext cx="12162183" cy="1127885"/>
          </a:xfrm>
        </p:spPr>
        <p:txBody>
          <a:bodyPr>
            <a:normAutofit/>
          </a:bodyPr>
          <a:lstStyle/>
          <a:p>
            <a:pPr marL="0" indent="0" algn="just">
              <a:buNone/>
            </a:pPr>
            <a:br>
              <a:rPr lang="en-GB" b="1" dirty="0"/>
            </a:br>
            <a:endParaRPr lang="en-GB" b="1" dirty="0"/>
          </a:p>
        </p:txBody>
      </p:sp>
      <p:pic>
        <p:nvPicPr>
          <p:cNvPr id="12290" name="Picture 2" descr="Image result for thermome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537213" y="-1239872"/>
            <a:ext cx="4114800" cy="8650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1553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rainbow"/>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30456" y="1563757"/>
            <a:ext cx="6924136" cy="461320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endParaRPr lang="en-GB"/>
          </a:p>
        </p:txBody>
      </p:sp>
    </p:spTree>
    <p:extLst>
      <p:ext uri="{BB962C8B-B14F-4D97-AF65-F5344CB8AC3E}">
        <p14:creationId xmlns:p14="http://schemas.microsoft.com/office/powerpoint/2010/main" val="16332619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result for slee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4028" y="1690688"/>
            <a:ext cx="3810000" cy="260985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Image result for snow slu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5906" y="3566713"/>
            <a:ext cx="5361746" cy="3291287"/>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Image result for blizza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5113" y="1364973"/>
            <a:ext cx="5406887" cy="304137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endParaRPr lang="en-GB"/>
          </a:p>
        </p:txBody>
      </p:sp>
    </p:spTree>
    <p:extLst>
      <p:ext uri="{BB962C8B-B14F-4D97-AF65-F5344CB8AC3E}">
        <p14:creationId xmlns:p14="http://schemas.microsoft.com/office/powerpoint/2010/main" val="22159245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mage result for misty weath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25361" y="1690688"/>
            <a:ext cx="5811469" cy="4351338"/>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Image result for fog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90688"/>
            <a:ext cx="5924229"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824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6342"/>
            <a:ext cx="10515600" cy="1325563"/>
          </a:xfrm>
        </p:spPr>
        <p:txBody>
          <a:bodyPr>
            <a:normAutofit/>
          </a:bodyPr>
          <a:lstStyle/>
          <a:p>
            <a:pPr algn="ctr"/>
            <a:r>
              <a:rPr lang="en-GB" dirty="0"/>
              <a:t>Freaky Weather! </a:t>
            </a:r>
          </a:p>
        </p:txBody>
      </p:sp>
      <p:graphicFrame>
        <p:nvGraphicFramePr>
          <p:cNvPr id="5" name="Table 4"/>
          <p:cNvGraphicFramePr>
            <a:graphicFrameLocks noGrp="1"/>
          </p:cNvGraphicFramePr>
          <p:nvPr>
            <p:extLst>
              <p:ext uri="{D42A27DB-BD31-4B8C-83A1-F6EECF244321}">
                <p14:modId xmlns:p14="http://schemas.microsoft.com/office/powerpoint/2010/main" val="3800802585"/>
              </p:ext>
            </p:extLst>
          </p:nvPr>
        </p:nvGraphicFramePr>
        <p:xfrm>
          <a:off x="517940" y="1158740"/>
          <a:ext cx="11037956" cy="5603458"/>
        </p:xfrm>
        <a:graphic>
          <a:graphicData uri="http://schemas.openxmlformats.org/drawingml/2006/table">
            <a:tbl>
              <a:tblPr firstRow="1" bandRow="1">
                <a:tableStyleId>{5C22544A-7EE6-4342-B048-85BDC9FD1C3A}</a:tableStyleId>
              </a:tblPr>
              <a:tblGrid>
                <a:gridCol w="5518978">
                  <a:extLst>
                    <a:ext uri="{9D8B030D-6E8A-4147-A177-3AD203B41FA5}">
                      <a16:colId xmlns:a16="http://schemas.microsoft.com/office/drawing/2014/main" val="2104947648"/>
                    </a:ext>
                  </a:extLst>
                </a:gridCol>
                <a:gridCol w="5518978">
                  <a:extLst>
                    <a:ext uri="{9D8B030D-6E8A-4147-A177-3AD203B41FA5}">
                      <a16:colId xmlns:a16="http://schemas.microsoft.com/office/drawing/2014/main" val="44437413"/>
                    </a:ext>
                  </a:extLst>
                </a:gridCol>
              </a:tblGrid>
              <a:tr h="2273573">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155807261"/>
                  </a:ext>
                </a:extLst>
              </a:tr>
              <a:tr h="454163">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10827414"/>
                  </a:ext>
                </a:extLst>
              </a:tr>
              <a:tr h="2425148">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228021254"/>
                  </a:ext>
                </a:extLst>
              </a:tr>
              <a:tr h="450574">
                <a:tc>
                  <a:txBody>
                    <a:bodyPr/>
                    <a:lstStyle/>
                    <a:p>
                      <a:endParaRPr lang="en-GB" dirty="0"/>
                    </a:p>
                  </a:txBody>
                  <a:tcPr/>
                </a:tc>
                <a:tc>
                  <a:txBody>
                    <a:bodyPr/>
                    <a:lstStyle/>
                    <a:p>
                      <a:endParaRPr lang="en-GB" dirty="0"/>
                    </a:p>
                  </a:txBody>
                  <a:tcPr/>
                </a:tc>
                <a:extLst>
                  <a:ext uri="{0D108BD9-81ED-4DB2-BD59-A6C34878D82A}">
                    <a16:rowId xmlns:a16="http://schemas.microsoft.com/office/drawing/2014/main" val="4206662715"/>
                  </a:ext>
                </a:extLst>
              </a:tr>
            </a:tbl>
          </a:graphicData>
        </a:graphic>
      </p:graphicFrame>
      <p:pic>
        <p:nvPicPr>
          <p:cNvPr id="7"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333" y="3846133"/>
            <a:ext cx="4457893" cy="24785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6639339" y="3846133"/>
            <a:ext cx="3924300" cy="2547371"/>
          </a:xfrm>
          <a:prstGeom prst="rect">
            <a:avLst/>
          </a:prstGeom>
        </p:spPr>
      </p:pic>
      <p:pic>
        <p:nvPicPr>
          <p:cNvPr id="8" name="Picture 7"/>
          <p:cNvPicPr>
            <a:picLocks noChangeAspect="1"/>
          </p:cNvPicPr>
          <p:nvPr/>
        </p:nvPicPr>
        <p:blipFill>
          <a:blip r:embed="rId4"/>
          <a:stretch>
            <a:fillRect/>
          </a:stretch>
        </p:blipFill>
        <p:spPr>
          <a:xfrm>
            <a:off x="6535531" y="1158740"/>
            <a:ext cx="4028108" cy="2265811"/>
          </a:xfrm>
          <a:prstGeom prst="rect">
            <a:avLst/>
          </a:prstGeom>
        </p:spPr>
      </p:pic>
      <p:pic>
        <p:nvPicPr>
          <p:cNvPr id="9" name="Picture 8"/>
          <p:cNvPicPr>
            <a:picLocks noChangeAspect="1"/>
          </p:cNvPicPr>
          <p:nvPr/>
        </p:nvPicPr>
        <p:blipFill>
          <a:blip r:embed="rId5"/>
          <a:stretch>
            <a:fillRect/>
          </a:stretch>
        </p:blipFill>
        <p:spPr>
          <a:xfrm>
            <a:off x="1219200" y="1158740"/>
            <a:ext cx="3855969" cy="2265811"/>
          </a:xfrm>
          <a:prstGeom prst="rect">
            <a:avLst/>
          </a:prstGeom>
        </p:spPr>
      </p:pic>
    </p:spTree>
    <p:extLst>
      <p:ext uri="{BB962C8B-B14F-4D97-AF65-F5344CB8AC3E}">
        <p14:creationId xmlns:p14="http://schemas.microsoft.com/office/powerpoint/2010/main" val="2694262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it's raining cats and do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6790" y="1350114"/>
            <a:ext cx="6675210" cy="44456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It is raining</a:t>
            </a:r>
          </a:p>
        </p:txBody>
      </p:sp>
      <p:pic>
        <p:nvPicPr>
          <p:cNvPr id="3074" name="Picture 2" descr="Image result for raini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6040" y="1350114"/>
            <a:ext cx="6660404" cy="44456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45564" y="5795804"/>
            <a:ext cx="5645427" cy="584775"/>
          </a:xfrm>
          <a:prstGeom prst="rect">
            <a:avLst/>
          </a:prstGeom>
          <a:noFill/>
        </p:spPr>
        <p:txBody>
          <a:bodyPr wrap="square" rtlCol="0">
            <a:spAutoFit/>
          </a:bodyPr>
          <a:lstStyle/>
          <a:p>
            <a:r>
              <a:rPr lang="en-GB" sz="3200" dirty="0"/>
              <a:t>It’s raining cats and dogs!</a:t>
            </a:r>
          </a:p>
        </p:txBody>
      </p:sp>
    </p:spTree>
    <p:extLst>
      <p:ext uri="{BB962C8B-B14F-4D97-AF65-F5344CB8AC3E}">
        <p14:creationId xmlns:p14="http://schemas.microsoft.com/office/powerpoint/2010/main" val="3811712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It is snowing</a:t>
            </a:r>
          </a:p>
        </p:txBody>
      </p:sp>
      <p:pic>
        <p:nvPicPr>
          <p:cNvPr id="5122" name="Picture 2" descr="Image result for snowman snowdo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28144" y="1825625"/>
            <a:ext cx="7735712"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861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It is icy</a:t>
            </a:r>
          </a:p>
        </p:txBody>
      </p:sp>
      <p:pic>
        <p:nvPicPr>
          <p:cNvPr id="6146" name="Picture 2" descr="Image result for icy weath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95108" y="1825625"/>
            <a:ext cx="580178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525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It is </a:t>
            </a:r>
            <a:r>
              <a:rPr lang="en-GB" dirty="0" err="1"/>
              <a:t>hailstoning</a:t>
            </a:r>
            <a:endParaRPr lang="en-GB" dirty="0"/>
          </a:p>
        </p:txBody>
      </p:sp>
      <p:pic>
        <p:nvPicPr>
          <p:cNvPr id="8194" name="Picture 2" descr="Related imag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78798" y="1027906"/>
            <a:ext cx="3208720"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Image result for hailstones"/>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3"/>
          <a:stretch>
            <a:fillRect/>
          </a:stretch>
        </p:blipFill>
        <p:spPr>
          <a:xfrm>
            <a:off x="1942073" y="1647190"/>
            <a:ext cx="4982483" cy="3732053"/>
          </a:xfrm>
          <a:prstGeom prst="rect">
            <a:avLst/>
          </a:prstGeom>
        </p:spPr>
      </p:pic>
    </p:spTree>
    <p:extLst>
      <p:ext uri="{BB962C8B-B14F-4D97-AF65-F5344CB8AC3E}">
        <p14:creationId xmlns:p14="http://schemas.microsoft.com/office/powerpoint/2010/main" val="377801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It is stormy and there is thunder and lightning </a:t>
            </a:r>
          </a:p>
        </p:txBody>
      </p:sp>
      <p:pic>
        <p:nvPicPr>
          <p:cNvPr id="7170" name="Picture 2" descr="Related imag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90192" y="1770975"/>
            <a:ext cx="6639338" cy="4636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39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It is cloudy	</a:t>
            </a:r>
          </a:p>
        </p:txBody>
      </p:sp>
      <p:pic>
        <p:nvPicPr>
          <p:cNvPr id="9218" name="Picture 2" descr="Image result for cloud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52825" y="2091531"/>
            <a:ext cx="5086350" cy="381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7075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221</Words>
  <Application>Microsoft Office PowerPoint</Application>
  <PresentationFormat>Widescreen</PresentationFormat>
  <Paragraphs>99</Paragraphs>
  <Slides>38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Calibri Light</vt:lpstr>
      <vt:lpstr>Office Theme</vt:lpstr>
      <vt:lpstr>Weather </vt:lpstr>
      <vt:lpstr>It is sunny</vt:lpstr>
      <vt:lpstr>It is windy</vt:lpstr>
      <vt:lpstr>It is raining</vt:lpstr>
      <vt:lpstr>It is snowing</vt:lpstr>
      <vt:lpstr>It is icy</vt:lpstr>
      <vt:lpstr>It is hailstoning</vt:lpstr>
      <vt:lpstr>It is stormy and there is thunder and lightning </vt:lpstr>
      <vt:lpstr>It is cloudy </vt:lpstr>
      <vt:lpstr>It is…</vt:lpstr>
      <vt:lpstr>There is a rainbow</vt:lpstr>
      <vt:lpstr>There is sleet, slush or a blizzard</vt:lpstr>
      <vt:lpstr>It’s frosty </vt:lpstr>
      <vt:lpstr>Morning dew</vt:lpstr>
      <vt:lpstr>It is misty,      it is foggy</vt:lpstr>
      <vt:lpstr>Freaky Weather! </vt:lpstr>
      <vt:lpstr>British weather: </vt:lpstr>
      <vt:lpstr>Harry Potter!</vt:lpstr>
      <vt:lpstr>What’s the weather like in…</vt:lpstr>
      <vt:lpstr>What’s the weather like in…</vt:lpstr>
      <vt:lpstr>What’s the weather like in…</vt:lpstr>
      <vt:lpstr>What’s the weather like in…</vt:lpstr>
      <vt:lpstr>What’s the weather like in…</vt:lpstr>
      <vt:lpstr>Which countries suffer from?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 is…</vt:lpstr>
      <vt:lpstr>PowerPoint Presentation</vt:lpstr>
      <vt:lpstr>PowerPoint Presentation</vt:lpstr>
      <vt:lpstr>PowerPoint Presentation</vt:lpstr>
      <vt:lpstr>Freaky Weather!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Weather</dc:title>
  <dc:creator>Ellen Davies</dc:creator>
  <cp:lastModifiedBy>Ellen Davies</cp:lastModifiedBy>
  <cp:revision>11</cp:revision>
  <dcterms:created xsi:type="dcterms:W3CDTF">2017-01-11T12:59:54Z</dcterms:created>
  <dcterms:modified xsi:type="dcterms:W3CDTF">2017-01-11T15:02:22Z</dcterms:modified>
</cp:coreProperties>
</file>