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8" r:id="rId4"/>
    <p:sldId id="261" r:id="rId5"/>
    <p:sldId id="262"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E30493C-8C0B-47BD-AA36-07DBFD8EBB63}" type="datetimeFigureOut">
              <a:rPr lang="en-GB" smtClean="0"/>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A172B-07BA-4499-9260-95D82D8CA0A0}" type="slidenum">
              <a:rPr lang="en-GB" smtClean="0"/>
              <a:t>‹#›</a:t>
            </a:fld>
            <a:endParaRPr lang="en-GB"/>
          </a:p>
        </p:txBody>
      </p:sp>
    </p:spTree>
    <p:extLst>
      <p:ext uri="{BB962C8B-B14F-4D97-AF65-F5344CB8AC3E}">
        <p14:creationId xmlns:p14="http://schemas.microsoft.com/office/powerpoint/2010/main" val="3442639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30493C-8C0B-47BD-AA36-07DBFD8EBB63}" type="datetimeFigureOut">
              <a:rPr lang="en-GB" smtClean="0"/>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A172B-07BA-4499-9260-95D82D8CA0A0}" type="slidenum">
              <a:rPr lang="en-GB" smtClean="0"/>
              <a:t>‹#›</a:t>
            </a:fld>
            <a:endParaRPr lang="en-GB"/>
          </a:p>
        </p:txBody>
      </p:sp>
    </p:spTree>
    <p:extLst>
      <p:ext uri="{BB962C8B-B14F-4D97-AF65-F5344CB8AC3E}">
        <p14:creationId xmlns:p14="http://schemas.microsoft.com/office/powerpoint/2010/main" val="3843402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30493C-8C0B-47BD-AA36-07DBFD8EBB63}" type="datetimeFigureOut">
              <a:rPr lang="en-GB" smtClean="0"/>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A172B-07BA-4499-9260-95D82D8CA0A0}" type="slidenum">
              <a:rPr lang="en-GB" smtClean="0"/>
              <a:t>‹#›</a:t>
            </a:fld>
            <a:endParaRPr lang="en-GB"/>
          </a:p>
        </p:txBody>
      </p:sp>
    </p:spTree>
    <p:extLst>
      <p:ext uri="{BB962C8B-B14F-4D97-AF65-F5344CB8AC3E}">
        <p14:creationId xmlns:p14="http://schemas.microsoft.com/office/powerpoint/2010/main" val="3808687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30493C-8C0B-47BD-AA36-07DBFD8EBB63}" type="datetimeFigureOut">
              <a:rPr lang="en-GB" smtClean="0"/>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A172B-07BA-4499-9260-95D82D8CA0A0}" type="slidenum">
              <a:rPr lang="en-GB" smtClean="0"/>
              <a:t>‹#›</a:t>
            </a:fld>
            <a:endParaRPr lang="en-GB"/>
          </a:p>
        </p:txBody>
      </p:sp>
    </p:spTree>
    <p:extLst>
      <p:ext uri="{BB962C8B-B14F-4D97-AF65-F5344CB8AC3E}">
        <p14:creationId xmlns:p14="http://schemas.microsoft.com/office/powerpoint/2010/main" val="421707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30493C-8C0B-47BD-AA36-07DBFD8EBB63}" type="datetimeFigureOut">
              <a:rPr lang="en-GB" smtClean="0"/>
              <a:t>06/11/2016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DA172B-07BA-4499-9260-95D82D8CA0A0}" type="slidenum">
              <a:rPr lang="en-GB" smtClean="0"/>
              <a:t>‹#›</a:t>
            </a:fld>
            <a:endParaRPr lang="en-GB"/>
          </a:p>
        </p:txBody>
      </p:sp>
    </p:spTree>
    <p:extLst>
      <p:ext uri="{BB962C8B-B14F-4D97-AF65-F5344CB8AC3E}">
        <p14:creationId xmlns:p14="http://schemas.microsoft.com/office/powerpoint/2010/main" val="1518850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E30493C-8C0B-47BD-AA36-07DBFD8EBB63}" type="datetimeFigureOut">
              <a:rPr lang="en-GB" smtClean="0"/>
              <a:t>06/11/2016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DA172B-07BA-4499-9260-95D82D8CA0A0}" type="slidenum">
              <a:rPr lang="en-GB" smtClean="0"/>
              <a:t>‹#›</a:t>
            </a:fld>
            <a:endParaRPr lang="en-GB"/>
          </a:p>
        </p:txBody>
      </p:sp>
    </p:spTree>
    <p:extLst>
      <p:ext uri="{BB962C8B-B14F-4D97-AF65-F5344CB8AC3E}">
        <p14:creationId xmlns:p14="http://schemas.microsoft.com/office/powerpoint/2010/main" val="3579673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E30493C-8C0B-47BD-AA36-07DBFD8EBB63}" type="datetimeFigureOut">
              <a:rPr lang="en-GB" smtClean="0"/>
              <a:t>06/11/2016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DA172B-07BA-4499-9260-95D82D8CA0A0}" type="slidenum">
              <a:rPr lang="en-GB" smtClean="0"/>
              <a:t>‹#›</a:t>
            </a:fld>
            <a:endParaRPr lang="en-GB"/>
          </a:p>
        </p:txBody>
      </p:sp>
    </p:spTree>
    <p:extLst>
      <p:ext uri="{BB962C8B-B14F-4D97-AF65-F5344CB8AC3E}">
        <p14:creationId xmlns:p14="http://schemas.microsoft.com/office/powerpoint/2010/main" val="409072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E30493C-8C0B-47BD-AA36-07DBFD8EBB63}" type="datetimeFigureOut">
              <a:rPr lang="en-GB" smtClean="0"/>
              <a:t>06/11/2016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DA172B-07BA-4499-9260-95D82D8CA0A0}" type="slidenum">
              <a:rPr lang="en-GB" smtClean="0"/>
              <a:t>‹#›</a:t>
            </a:fld>
            <a:endParaRPr lang="en-GB"/>
          </a:p>
        </p:txBody>
      </p:sp>
    </p:spTree>
    <p:extLst>
      <p:ext uri="{BB962C8B-B14F-4D97-AF65-F5344CB8AC3E}">
        <p14:creationId xmlns:p14="http://schemas.microsoft.com/office/powerpoint/2010/main" val="1942254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0493C-8C0B-47BD-AA36-07DBFD8EBB63}" type="datetimeFigureOut">
              <a:rPr lang="en-GB" smtClean="0"/>
              <a:t>06/11/2016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DA172B-07BA-4499-9260-95D82D8CA0A0}" type="slidenum">
              <a:rPr lang="en-GB" smtClean="0"/>
              <a:t>‹#›</a:t>
            </a:fld>
            <a:endParaRPr lang="en-GB"/>
          </a:p>
        </p:txBody>
      </p:sp>
    </p:spTree>
    <p:extLst>
      <p:ext uri="{BB962C8B-B14F-4D97-AF65-F5344CB8AC3E}">
        <p14:creationId xmlns:p14="http://schemas.microsoft.com/office/powerpoint/2010/main" val="3734956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30493C-8C0B-47BD-AA36-07DBFD8EBB63}" type="datetimeFigureOut">
              <a:rPr lang="en-GB" smtClean="0"/>
              <a:t>06/11/2016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DA172B-07BA-4499-9260-95D82D8CA0A0}" type="slidenum">
              <a:rPr lang="en-GB" smtClean="0"/>
              <a:t>‹#›</a:t>
            </a:fld>
            <a:endParaRPr lang="en-GB"/>
          </a:p>
        </p:txBody>
      </p:sp>
    </p:spTree>
    <p:extLst>
      <p:ext uri="{BB962C8B-B14F-4D97-AF65-F5344CB8AC3E}">
        <p14:creationId xmlns:p14="http://schemas.microsoft.com/office/powerpoint/2010/main" val="1434684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30493C-8C0B-47BD-AA36-07DBFD8EBB63}" type="datetimeFigureOut">
              <a:rPr lang="en-GB" smtClean="0"/>
              <a:t>06/11/2016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DA172B-07BA-4499-9260-95D82D8CA0A0}" type="slidenum">
              <a:rPr lang="en-GB" smtClean="0"/>
              <a:t>‹#›</a:t>
            </a:fld>
            <a:endParaRPr lang="en-GB"/>
          </a:p>
        </p:txBody>
      </p:sp>
    </p:spTree>
    <p:extLst>
      <p:ext uri="{BB962C8B-B14F-4D97-AF65-F5344CB8AC3E}">
        <p14:creationId xmlns:p14="http://schemas.microsoft.com/office/powerpoint/2010/main" val="27040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0493C-8C0B-47BD-AA36-07DBFD8EBB63}" type="datetimeFigureOut">
              <a:rPr lang="en-GB" smtClean="0"/>
              <a:t>06/11/2016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A172B-07BA-4499-9260-95D82D8CA0A0}" type="slidenum">
              <a:rPr lang="en-GB" smtClean="0"/>
              <a:t>‹#›</a:t>
            </a:fld>
            <a:endParaRPr lang="en-GB"/>
          </a:p>
        </p:txBody>
      </p:sp>
    </p:spTree>
    <p:extLst>
      <p:ext uri="{BB962C8B-B14F-4D97-AF65-F5344CB8AC3E}">
        <p14:creationId xmlns:p14="http://schemas.microsoft.com/office/powerpoint/2010/main" val="629224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onfire n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34720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onfire n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9323" y="4832172"/>
            <a:ext cx="3032677" cy="20258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onfire n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4347" y="3477083"/>
            <a:ext cx="5356777" cy="33809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onfire night guy fawkes"/>
          <p:cNvPicPr>
            <a:picLocks noChangeAspect="1" noChangeArrowheads="1"/>
          </p:cNvPicPr>
          <p:nvPr/>
        </p:nvPicPr>
        <p:blipFill rotWithShape="1">
          <a:blip r:embed="rId5">
            <a:extLst>
              <a:ext uri="{28A0092B-C50C-407E-A947-70E740481C1C}">
                <a14:useLocalDpi xmlns:a14="http://schemas.microsoft.com/office/drawing/2010/main" val="0"/>
              </a:ext>
            </a:extLst>
          </a:blip>
          <a:srcRect l="26173" r="16956"/>
          <a:stretch/>
        </p:blipFill>
        <p:spPr bwMode="auto">
          <a:xfrm>
            <a:off x="225287" y="3902137"/>
            <a:ext cx="2878622" cy="253080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moon sta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5310" y="1"/>
            <a:ext cx="4656689" cy="3472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783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gunpowder plot"/>
          <p:cNvPicPr>
            <a:picLocks noChangeAspect="1" noChangeArrowheads="1"/>
          </p:cNvPicPr>
          <p:nvPr/>
        </p:nvPicPr>
        <p:blipFill rotWithShape="1">
          <a:blip r:embed="rId2">
            <a:extLst>
              <a:ext uri="{28A0092B-C50C-407E-A947-70E740481C1C}">
                <a14:useLocalDpi xmlns:a14="http://schemas.microsoft.com/office/drawing/2010/main" val="0"/>
              </a:ext>
            </a:extLst>
          </a:blip>
          <a:srcRect t="11041" b="15788"/>
          <a:stretch/>
        </p:blipFill>
        <p:spPr bwMode="auto">
          <a:xfrm>
            <a:off x="20" y="10"/>
            <a:ext cx="12191980" cy="4571990"/>
          </a:xfrm>
          <a:prstGeom prst="rect">
            <a:avLst/>
          </a:prstGeom>
          <a:noFill/>
          <a:extLst>
            <a:ext uri="{909E8E84-426E-40DD-AFC4-6F175D3DCCD1}">
              <a14:hiddenFill xmlns:a14="http://schemas.microsoft.com/office/drawing/2010/main">
                <a:solidFill>
                  <a:srgbClr val="FFFFFF"/>
                </a:solidFill>
              </a14:hiddenFill>
            </a:ext>
          </a:extLst>
        </p:spPr>
      </p:pic>
      <p:cxnSp>
        <p:nvCxnSpPr>
          <p:cNvPr id="68" name="Straight Connector 6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41588" y="5081437"/>
            <a:ext cx="7834193" cy="1264588"/>
          </a:xfrm>
        </p:spPr>
        <p:txBody>
          <a:bodyPr anchor="ctr">
            <a:normAutofit/>
          </a:bodyPr>
          <a:lstStyle/>
          <a:p>
            <a:pPr algn="r">
              <a:lnSpc>
                <a:spcPct val="70000"/>
              </a:lnSpc>
            </a:pPr>
            <a:r>
              <a:rPr lang="en-GB" sz="5100" dirty="0"/>
              <a:t>The Gunpowder Plot</a:t>
            </a:r>
            <a:br>
              <a:rPr lang="en-GB" sz="5100" dirty="0"/>
            </a:br>
            <a:r>
              <a:rPr lang="en-GB" sz="5100" dirty="0"/>
              <a:t>Bonfire Night</a:t>
            </a:r>
          </a:p>
        </p:txBody>
      </p:sp>
      <p:sp>
        <p:nvSpPr>
          <p:cNvPr id="3" name="Subtitle 2"/>
          <p:cNvSpPr>
            <a:spLocks noGrp="1"/>
          </p:cNvSpPr>
          <p:nvPr>
            <p:ph type="subTitle" idx="1"/>
          </p:nvPr>
        </p:nvSpPr>
        <p:spPr>
          <a:xfrm>
            <a:off x="8506358" y="5091762"/>
            <a:ext cx="3380842" cy="1602213"/>
          </a:xfrm>
        </p:spPr>
        <p:txBody>
          <a:bodyPr anchor="ctr">
            <a:normAutofit/>
          </a:bodyPr>
          <a:lstStyle/>
          <a:p>
            <a:pPr algn="l">
              <a:lnSpc>
                <a:spcPct val="70000"/>
              </a:lnSpc>
            </a:pPr>
            <a:r>
              <a:rPr lang="en-GB" dirty="0"/>
              <a:t>Remember, Remember the 5</a:t>
            </a:r>
            <a:r>
              <a:rPr lang="en-GB" baseline="30000" dirty="0"/>
              <a:t>th</a:t>
            </a:r>
            <a:r>
              <a:rPr lang="en-GB" dirty="0"/>
              <a:t> of November, gunpowder, treason and plot should never be forgot! </a:t>
            </a:r>
          </a:p>
        </p:txBody>
      </p:sp>
    </p:spTree>
    <p:extLst>
      <p:ext uri="{BB962C8B-B14F-4D97-AF65-F5344CB8AC3E}">
        <p14:creationId xmlns:p14="http://schemas.microsoft.com/office/powerpoint/2010/main" val="213658003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Image result for gunpowder plot"/>
          <p:cNvPicPr>
            <a:picLocks noChangeAspect="1" noChangeArrowheads="1"/>
          </p:cNvPicPr>
          <p:nvPr/>
        </p:nvPicPr>
        <p:blipFill rotWithShape="1">
          <a:blip r:embed="rId2">
            <a:extLst>
              <a:ext uri="{28A0092B-C50C-407E-A947-70E740481C1C}">
                <a14:useLocalDpi xmlns:a14="http://schemas.microsoft.com/office/drawing/2010/main" val="0"/>
              </a:ext>
            </a:extLst>
          </a:blip>
          <a:srcRect t="12033" r="-3" b="16777"/>
          <a:stretch/>
        </p:blipFill>
        <p:spPr bwMode="auto">
          <a:xfrm>
            <a:off x="5926240" y="10"/>
            <a:ext cx="626575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descr="Image result for gunpowder"/>
          <p:cNvPicPr>
            <a:picLocks noChangeAspect="1" noChangeArrowheads="1"/>
          </p:cNvPicPr>
          <p:nvPr/>
        </p:nvPicPr>
        <p:blipFill rotWithShape="1">
          <a:blip r:embed="rId3">
            <a:extLst>
              <a:ext uri="{28A0092B-C50C-407E-A947-70E740481C1C}">
                <a14:useLocalDpi xmlns:a14="http://schemas.microsoft.com/office/drawing/2010/main" val="0"/>
              </a:ext>
            </a:extLst>
          </a:blip>
          <a:srcRect t="12010" b="29219"/>
          <a:stretch/>
        </p:blipFill>
        <p:spPr bwMode="auto">
          <a:xfrm>
            <a:off x="6988408" y="2286000"/>
            <a:ext cx="5203590"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Image result for to blow up"/>
          <p:cNvPicPr>
            <a:picLocks noChangeAspect="1" noChangeArrowheads="1"/>
          </p:cNvPicPr>
          <p:nvPr/>
        </p:nvPicPr>
        <p:blipFill rotWithShape="1">
          <a:blip r:embed="rId4">
            <a:extLst>
              <a:ext uri="{28A0092B-C50C-407E-A947-70E740481C1C}">
                <a14:useLocalDpi xmlns:a14="http://schemas.microsoft.com/office/drawing/2010/main" val="0"/>
              </a:ext>
            </a:extLst>
          </a:blip>
          <a:srcRect t="23" b="22832"/>
          <a:stretch/>
        </p:blipFill>
        <p:spPr bwMode="auto">
          <a:xfrm>
            <a:off x="8047618" y="4572000"/>
            <a:ext cx="4144382"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noFill/>
          <a:extLst>
            <a:ext uri="{909E8E84-426E-40DD-AFC4-6F175D3DCCD1}">
              <a14:hiddenFill xmlns:a14="http://schemas.microsoft.com/office/drawing/2010/main">
                <a:solidFill>
                  <a:srgbClr val="FFFFFF"/>
                </a:solidFill>
              </a14:hiddenFill>
            </a:ext>
          </a:extLst>
        </p:spPr>
      </p:pic>
      <p:sp>
        <p:nvSpPr>
          <p:cNvPr id="72" name="Freeform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0203"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p:txBody>
          <a:bodyPr>
            <a:normAutofit/>
          </a:bodyPr>
          <a:lstStyle/>
          <a:p>
            <a:r>
              <a:rPr lang="en-GB" dirty="0"/>
              <a:t>Key Vocabulary	</a:t>
            </a:r>
          </a:p>
        </p:txBody>
      </p:sp>
      <p:sp>
        <p:nvSpPr>
          <p:cNvPr id="3" name="Content Placeholder 2"/>
          <p:cNvSpPr>
            <a:spLocks noGrp="1"/>
          </p:cNvSpPr>
          <p:nvPr>
            <p:ph idx="1"/>
          </p:nvPr>
        </p:nvSpPr>
        <p:spPr>
          <a:xfrm>
            <a:off x="838200" y="1690689"/>
            <a:ext cx="5707565" cy="4486274"/>
          </a:xfrm>
        </p:spPr>
        <p:txBody>
          <a:bodyPr>
            <a:noAutofit/>
          </a:bodyPr>
          <a:lstStyle/>
          <a:p>
            <a:r>
              <a:rPr lang="en-GB" dirty="0"/>
              <a:t>Blow up</a:t>
            </a:r>
          </a:p>
          <a:p>
            <a:r>
              <a:rPr lang="en-GB" dirty="0"/>
              <a:t>Gunpowder</a:t>
            </a:r>
          </a:p>
          <a:p>
            <a:r>
              <a:rPr lang="en-GB" dirty="0"/>
              <a:t>A plot</a:t>
            </a:r>
          </a:p>
          <a:p>
            <a:r>
              <a:rPr lang="en-GB" dirty="0"/>
              <a:t>Conspirators</a:t>
            </a:r>
          </a:p>
          <a:p>
            <a:r>
              <a:rPr lang="en-GB" dirty="0"/>
              <a:t>Catholic or Protestant </a:t>
            </a:r>
          </a:p>
          <a:p>
            <a:r>
              <a:rPr lang="en-GB" dirty="0"/>
              <a:t>Guy Fawkes </a:t>
            </a:r>
          </a:p>
          <a:p>
            <a:r>
              <a:rPr lang="en-GB" dirty="0"/>
              <a:t>Parliament</a:t>
            </a:r>
          </a:p>
          <a:p>
            <a:r>
              <a:rPr lang="en-GB" dirty="0"/>
              <a:t>Bonfire </a:t>
            </a:r>
          </a:p>
          <a:p>
            <a:r>
              <a:rPr lang="en-GB" dirty="0"/>
              <a:t>Fireworks</a:t>
            </a:r>
          </a:p>
        </p:txBody>
      </p:sp>
      <p:sp>
        <p:nvSpPr>
          <p:cNvPr id="4" name="Rectangle 3"/>
          <p:cNvSpPr/>
          <p:nvPr/>
        </p:nvSpPr>
        <p:spPr>
          <a:xfrm>
            <a:off x="111167" y="6374365"/>
            <a:ext cx="4910062" cy="298672"/>
          </a:xfrm>
          <a:prstGeom prst="rect">
            <a:avLst/>
          </a:prstGeom>
        </p:spPr>
        <p:txBody>
          <a:bodyPr wrap="none">
            <a:spAutoFit/>
          </a:bodyPr>
          <a:lstStyle/>
          <a:p>
            <a:pPr>
              <a:lnSpc>
                <a:spcPct val="70000"/>
              </a:lnSpc>
            </a:pPr>
            <a:r>
              <a:rPr lang="en-GB" dirty="0"/>
              <a:t>https://www.youtube.com/watch?v=LWDjhjKXedE</a:t>
            </a:r>
          </a:p>
        </p:txBody>
      </p:sp>
    </p:spTree>
    <p:extLst>
      <p:ext uri="{BB962C8B-B14F-4D97-AF65-F5344CB8AC3E}">
        <p14:creationId xmlns:p14="http://schemas.microsoft.com/office/powerpoint/2010/main" val="2729846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9595"/>
            <a:ext cx="10515600" cy="1325563"/>
          </a:xfrm>
        </p:spPr>
        <p:txBody>
          <a:bodyPr/>
          <a:lstStyle/>
          <a:p>
            <a:r>
              <a:rPr lang="en-GB" dirty="0"/>
              <a:t>Read and answer:</a:t>
            </a:r>
          </a:p>
        </p:txBody>
      </p:sp>
      <p:sp>
        <p:nvSpPr>
          <p:cNvPr id="3" name="Content Placeholder 2"/>
          <p:cNvSpPr>
            <a:spLocks noGrp="1"/>
          </p:cNvSpPr>
          <p:nvPr>
            <p:ph idx="1"/>
          </p:nvPr>
        </p:nvSpPr>
        <p:spPr>
          <a:xfrm>
            <a:off x="477078" y="1245705"/>
            <a:ext cx="10876722" cy="4864998"/>
          </a:xfrm>
        </p:spPr>
        <p:txBody>
          <a:bodyPr>
            <a:noAutofit/>
          </a:bodyPr>
          <a:lstStyle/>
          <a:p>
            <a:r>
              <a:rPr lang="en-GB" dirty="0"/>
              <a:t>The year was </a:t>
            </a:r>
            <a:r>
              <a:rPr lang="en-GB" b="1" dirty="0"/>
              <a:t>1605</a:t>
            </a:r>
            <a:r>
              <a:rPr lang="en-GB" dirty="0"/>
              <a:t> and some English Catholics were angry because the King of England, </a:t>
            </a:r>
            <a:r>
              <a:rPr lang="en-GB" b="1" dirty="0"/>
              <a:t>James the first</a:t>
            </a:r>
            <a:r>
              <a:rPr lang="en-GB" dirty="0"/>
              <a:t>, was treating them badly. In November 1605 a group of men made a plan to blow up the Houses of Parliament (the government buildings) in London. An enormous explosion was planned for </a:t>
            </a:r>
            <a:r>
              <a:rPr lang="en-GB" b="1" dirty="0"/>
              <a:t>November 5th</a:t>
            </a:r>
            <a:r>
              <a:rPr lang="en-GB" dirty="0"/>
              <a:t>. This was the day that the King was due to open parliament. The plan is known as the ‘Gunpowder Plot’ and the leader of the group was called Robert Catesby. The 13 men </a:t>
            </a:r>
            <a:r>
              <a:rPr lang="en-GB" b="1" dirty="0"/>
              <a:t>put 36 barrels </a:t>
            </a:r>
            <a:r>
              <a:rPr lang="en-GB" dirty="0"/>
              <a:t>of gunpowder (a type of explosive) in the Houses of Parliament and they waited for the King to arrive. The group decided that Guy Fawkes should light the gunpowder and cause the explosion. The police found the gunpowder before it exploded and they caught all the men involved in the plot. The men were tortured and killed. To celebrate his survival, King James ordered the people of England to have a bonfire on the night of November 5th.</a:t>
            </a:r>
            <a:endParaRPr lang="en-GB" dirty="0"/>
          </a:p>
        </p:txBody>
      </p:sp>
    </p:spTree>
    <p:extLst>
      <p:ext uri="{BB962C8B-B14F-4D97-AF65-F5344CB8AC3E}">
        <p14:creationId xmlns:p14="http://schemas.microsoft.com/office/powerpoint/2010/main" val="401500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Bonfires, Guys and fireworks</a:t>
            </a:r>
            <a:endParaRPr lang="en-GB" dirty="0"/>
          </a:p>
        </p:txBody>
      </p:sp>
      <p:sp>
        <p:nvSpPr>
          <p:cNvPr id="3" name="Content Placeholder 2"/>
          <p:cNvSpPr>
            <a:spLocks noGrp="1"/>
          </p:cNvSpPr>
          <p:nvPr>
            <p:ph idx="1"/>
          </p:nvPr>
        </p:nvSpPr>
        <p:spPr>
          <a:xfrm>
            <a:off x="463827" y="1414807"/>
            <a:ext cx="10889973" cy="4351338"/>
          </a:xfrm>
        </p:spPr>
        <p:txBody>
          <a:bodyPr>
            <a:noAutofit/>
          </a:bodyPr>
          <a:lstStyle/>
          <a:p>
            <a:pPr marL="0" indent="0">
              <a:buNone/>
            </a:pPr>
            <a:r>
              <a:rPr lang="en-GB" sz="3000" dirty="0"/>
              <a:t>On November 5th people remember the plot to blow up the Houses of Parliament by celebrating ‘Bonfire Night’. All over Britain there are firework displays and bonfires with models of Guy Fawkes, which are burned on the fire. The Guy is made of old clothes and the clothes are filled with newspaper. The Guy is a reminder of Guy Fawkes. The fireworks are a reminder of the gunpowder that Guy Fawkes hid in the cellar of Parliament. In main towns and cities there are big bonfires and firework displays. The biggest fireworks display is the </a:t>
            </a:r>
            <a:r>
              <a:rPr lang="en-GB" sz="3000" dirty="0" err="1"/>
              <a:t>Edenbridge</a:t>
            </a:r>
            <a:r>
              <a:rPr lang="en-GB" sz="3000" dirty="0"/>
              <a:t> Display in Kent. </a:t>
            </a:r>
            <a:r>
              <a:rPr lang="en-GB" sz="3000" dirty="0" err="1"/>
              <a:t>Edenbridge</a:t>
            </a:r>
            <a:r>
              <a:rPr lang="en-GB" sz="3000" dirty="0"/>
              <a:t> also has the biggest Guy. </a:t>
            </a:r>
            <a:r>
              <a:rPr lang="en-GB" sz="3000" b="1" dirty="0"/>
              <a:t>A 9-metre </a:t>
            </a:r>
            <a:r>
              <a:rPr lang="en-GB" sz="3000" dirty="0"/>
              <a:t>‘celebrity’ model is burned there every year. Children are not allowed to buy or play with fireworks. You </a:t>
            </a:r>
            <a:r>
              <a:rPr lang="en-GB" sz="3000" b="1" dirty="0"/>
              <a:t>have to be 18</a:t>
            </a:r>
            <a:r>
              <a:rPr lang="en-GB" sz="3000" dirty="0"/>
              <a:t>.</a:t>
            </a:r>
          </a:p>
          <a:p>
            <a:endParaRPr lang="en-GB" sz="3000" dirty="0"/>
          </a:p>
        </p:txBody>
      </p:sp>
    </p:spTree>
    <p:extLst>
      <p:ext uri="{BB962C8B-B14F-4D97-AF65-F5344CB8AC3E}">
        <p14:creationId xmlns:p14="http://schemas.microsoft.com/office/powerpoint/2010/main" val="1251901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Image result for bonf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211" y="-6235"/>
            <a:ext cx="3916397" cy="2505456"/>
          </a:xfrm>
          <a:prstGeom prst="parallelogram">
            <a:avLst/>
          </a:prstGeom>
          <a:noFill/>
          <a:extLst>
            <a:ext uri="{909E8E84-426E-40DD-AFC4-6F175D3DCCD1}">
              <a14:hiddenFill xmlns:a14="http://schemas.microsoft.com/office/drawing/2010/main">
                <a:solidFill>
                  <a:srgbClr val="FFFFFF"/>
                </a:solidFill>
              </a14:hiddenFill>
            </a:ext>
          </a:extLst>
        </p:spPr>
      </p:pic>
      <p:sp>
        <p:nvSpPr>
          <p:cNvPr id="74" name="Freeform 4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53051" y="2657476"/>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2660091"/>
            <a:ext cx="7122523" cy="4197911"/>
          </a:xfrm>
          <a:custGeom>
            <a:avLst/>
            <a:gdLst>
              <a:gd name="connsiteX0" fmla="*/ 0 w 7122523"/>
              <a:gd name="connsiteY0" fmla="*/ 4197911 h 4197911"/>
              <a:gd name="connsiteX1" fmla="*/ 7122523 w 7122523"/>
              <a:gd name="connsiteY1" fmla="*/ 4197911 h 4197911"/>
              <a:gd name="connsiteX2" fmla="*/ 5177382 w 7122523"/>
              <a:gd name="connsiteY2" fmla="*/ 0 h 4197911"/>
              <a:gd name="connsiteX3" fmla="*/ 5171159 w 7122523"/>
              <a:gd name="connsiteY3" fmla="*/ 0 h 4197911"/>
              <a:gd name="connsiteX4" fmla="*/ 3981368 w 7122523"/>
              <a:gd name="connsiteY4" fmla="*/ 0 h 4197911"/>
              <a:gd name="connsiteX5" fmla="*/ 2331323 w 7122523"/>
              <a:gd name="connsiteY5" fmla="*/ 0 h 4197911"/>
              <a:gd name="connsiteX6" fmla="*/ 0 w 7122523"/>
              <a:gd name="connsiteY6" fmla="*/ 0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2523" h="4197911">
                <a:moveTo>
                  <a:pt x="0" y="4197911"/>
                </a:moveTo>
                <a:lnTo>
                  <a:pt x="7122523" y="4197911"/>
                </a:lnTo>
                <a:lnTo>
                  <a:pt x="5177382" y="0"/>
                </a:lnTo>
                <a:lnTo>
                  <a:pt x="5171159" y="0"/>
                </a:lnTo>
                <a:lnTo>
                  <a:pt x="3981368" y="0"/>
                </a:lnTo>
                <a:lnTo>
                  <a:pt x="2331323" y="0"/>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4" name="Picture 6" descr="Image result for Bonfire night food"/>
          <p:cNvPicPr>
            <a:picLocks noChangeAspect="1" noChangeArrowheads="1"/>
          </p:cNvPicPr>
          <p:nvPr/>
        </p:nvPicPr>
        <p:blipFill rotWithShape="1">
          <a:blip r:embed="rId3">
            <a:extLst>
              <a:ext uri="{28A0092B-C50C-407E-A947-70E740481C1C}">
                <a14:useLocalDpi xmlns:a14="http://schemas.microsoft.com/office/drawing/2010/main" val="0"/>
              </a:ext>
            </a:extLst>
          </a:blip>
          <a:srcRect t="11209" r="-3" b="10576"/>
          <a:stretch/>
        </p:blipFill>
        <p:spPr bwMode="auto">
          <a:xfrm>
            <a:off x="7381876" y="10"/>
            <a:ext cx="4810125" cy="2501827"/>
          </a:xfrm>
          <a:custGeom>
            <a:avLst/>
            <a:gdLst>
              <a:gd name="connsiteX0" fmla="*/ 1159248 w 4810125"/>
              <a:gd name="connsiteY0" fmla="*/ 0 h 2501837"/>
              <a:gd name="connsiteX1" fmla="*/ 4810125 w 4810125"/>
              <a:gd name="connsiteY1" fmla="*/ 0 h 2501837"/>
              <a:gd name="connsiteX2" fmla="*/ 4810125 w 4810125"/>
              <a:gd name="connsiteY2" fmla="*/ 2501837 h 2501837"/>
              <a:gd name="connsiteX3" fmla="*/ 0 w 4810125"/>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4810125" h="2501837">
                <a:moveTo>
                  <a:pt x="1159248" y="0"/>
                </a:moveTo>
                <a:lnTo>
                  <a:pt x="4810125" y="0"/>
                </a:lnTo>
                <a:lnTo>
                  <a:pt x="4810125"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Image result for lancaster castle fireworks"/>
          <p:cNvPicPr>
            <a:picLocks noChangeAspect="1" noChangeArrowheads="1"/>
          </p:cNvPicPr>
          <p:nvPr/>
        </p:nvPicPr>
        <p:blipFill rotWithShape="1">
          <a:blip r:embed="rId4">
            <a:extLst>
              <a:ext uri="{28A0092B-C50C-407E-A947-70E740481C1C}">
                <a14:useLocalDpi xmlns:a14="http://schemas.microsoft.com/office/drawing/2010/main" val="0"/>
              </a:ext>
            </a:extLst>
          </a:blip>
          <a:srcRect r="5" b="9173"/>
          <a:stretch/>
        </p:blipFill>
        <p:spPr bwMode="auto">
          <a:xfrm>
            <a:off x="159735" y="2629713"/>
            <a:ext cx="6202965" cy="4225674"/>
          </a:xfrm>
          <a:custGeom>
            <a:avLst/>
            <a:gdLst>
              <a:gd name="connsiteX0" fmla="*/ 1160926 w 3677817"/>
              <a:gd name="connsiteY0" fmla="*/ 0 h 2505456"/>
              <a:gd name="connsiteX1" fmla="*/ 3677817 w 3677817"/>
              <a:gd name="connsiteY1" fmla="*/ 0 h 2505456"/>
              <a:gd name="connsiteX2" fmla="*/ 2516891 w 3677817"/>
              <a:gd name="connsiteY2" fmla="*/ 2505456 h 2505456"/>
              <a:gd name="connsiteX3" fmla="*/ 0 w 3677817"/>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677817" h="2505456">
                <a:moveTo>
                  <a:pt x="1160926" y="0"/>
                </a:moveTo>
                <a:lnTo>
                  <a:pt x="3677817" y="0"/>
                </a:lnTo>
                <a:lnTo>
                  <a:pt x="2516891"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2056" name="Picture 8" descr="Image result for sparklers"/>
          <p:cNvPicPr>
            <a:picLocks noChangeAspect="1" noChangeArrowheads="1"/>
          </p:cNvPicPr>
          <p:nvPr/>
        </p:nvPicPr>
        <p:blipFill rotWithShape="1">
          <a:blip r:embed="rId5">
            <a:extLst>
              <a:ext uri="{28A0092B-C50C-407E-A947-70E740481C1C}">
                <a14:useLocalDpi xmlns:a14="http://schemas.microsoft.com/office/drawing/2010/main" val="0"/>
              </a:ext>
            </a:extLst>
          </a:blip>
          <a:srcRect t="11614" b="19619"/>
          <a:stretch/>
        </p:blipFill>
        <p:spPr bwMode="auto">
          <a:xfrm>
            <a:off x="2040835" y="-3620"/>
            <a:ext cx="3917234" cy="2502843"/>
          </a:xfrm>
          <a:custGeom>
            <a:avLst/>
            <a:gdLst>
              <a:gd name="connsiteX0" fmla="*/ 1159715 w 3393943"/>
              <a:gd name="connsiteY0" fmla="*/ 0 h 2502843"/>
              <a:gd name="connsiteX1" fmla="*/ 3393943 w 3393943"/>
              <a:gd name="connsiteY1" fmla="*/ 0 h 2502843"/>
              <a:gd name="connsiteX2" fmla="*/ 2234228 w 3393943"/>
              <a:gd name="connsiteY2" fmla="*/ 2502843 h 2502843"/>
              <a:gd name="connsiteX3" fmla="*/ 0 w 3393943"/>
              <a:gd name="connsiteY3" fmla="*/ 2502843 h 2502843"/>
            </a:gdLst>
            <a:ahLst/>
            <a:cxnLst>
              <a:cxn ang="0">
                <a:pos x="connsiteX0" y="connsiteY0"/>
              </a:cxn>
              <a:cxn ang="0">
                <a:pos x="connsiteX1" y="connsiteY1"/>
              </a:cxn>
              <a:cxn ang="0">
                <a:pos x="connsiteX2" y="connsiteY2"/>
              </a:cxn>
              <a:cxn ang="0">
                <a:pos x="connsiteX3" y="connsiteY3"/>
              </a:cxn>
            </a:cxnLst>
            <a:rect l="l" t="t" r="r" b="b"/>
            <a:pathLst>
              <a:path w="3393943" h="2502843">
                <a:moveTo>
                  <a:pt x="1159715" y="0"/>
                </a:moveTo>
                <a:lnTo>
                  <a:pt x="3393943" y="0"/>
                </a:lnTo>
                <a:lnTo>
                  <a:pt x="2234228" y="2502843"/>
                </a:lnTo>
                <a:lnTo>
                  <a:pt x="0" y="2502843"/>
                </a:ln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Image result for winter clothes"/>
          <p:cNvPicPr>
            <a:picLocks noChangeAspect="1" noChangeArrowheads="1"/>
          </p:cNvPicPr>
          <p:nvPr/>
        </p:nvPicPr>
        <p:blipFill rotWithShape="1">
          <a:blip r:embed="rId6">
            <a:extLst>
              <a:ext uri="{28A0092B-C50C-407E-A947-70E740481C1C}">
                <a14:useLocalDpi xmlns:a14="http://schemas.microsoft.com/office/drawing/2010/main" val="0"/>
              </a:ext>
            </a:extLst>
          </a:blip>
          <a:srcRect t="13331" r="-4" b="15475"/>
          <a:stretch/>
        </p:blipFill>
        <p:spPr bwMode="auto">
          <a:xfrm>
            <a:off x="1" y="-6235"/>
            <a:ext cx="3255403" cy="2505456"/>
          </a:xfrm>
          <a:custGeom>
            <a:avLst/>
            <a:gdLst>
              <a:gd name="connsiteX0" fmla="*/ 0 w 3255403"/>
              <a:gd name="connsiteY0" fmla="*/ 0 h 2505456"/>
              <a:gd name="connsiteX1" fmla="*/ 3255403 w 3255403"/>
              <a:gd name="connsiteY1" fmla="*/ 0 h 2505456"/>
              <a:gd name="connsiteX2" fmla="*/ 2094477 w 3255403"/>
              <a:gd name="connsiteY2" fmla="*/ 2505456 h 2505456"/>
              <a:gd name="connsiteX3" fmla="*/ 0 w 3255403"/>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255403" h="2505456">
                <a:moveTo>
                  <a:pt x="0" y="0"/>
                </a:moveTo>
                <a:lnTo>
                  <a:pt x="3255403" y="0"/>
                </a:lnTo>
                <a:lnTo>
                  <a:pt x="2094477"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200902" y="3701022"/>
            <a:ext cx="4152897" cy="1458291"/>
          </a:xfrm>
        </p:spPr>
        <p:txBody>
          <a:bodyPr>
            <a:normAutofit/>
          </a:bodyPr>
          <a:lstStyle/>
          <a:p>
            <a:r>
              <a:rPr lang="en-GB">
                <a:solidFill>
                  <a:schemeClr val="bg1"/>
                </a:solidFill>
              </a:rPr>
              <a:t>My Bonfire Night</a:t>
            </a:r>
            <a:endParaRPr lang="en-GB">
              <a:solidFill>
                <a:schemeClr val="bg1"/>
              </a:solidFill>
            </a:endParaRPr>
          </a:p>
        </p:txBody>
      </p:sp>
    </p:spTree>
    <p:extLst>
      <p:ext uri="{BB962C8B-B14F-4D97-AF65-F5344CB8AC3E}">
        <p14:creationId xmlns:p14="http://schemas.microsoft.com/office/powerpoint/2010/main" val="1027462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381</Words>
  <Application>Microsoft Office PowerPoint</Application>
  <PresentationFormat>Widescreen</PresentationFormat>
  <Paragraphs>18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The Gunpowder Plot Bonfire Night</vt:lpstr>
      <vt:lpstr>Key Vocabulary </vt:lpstr>
      <vt:lpstr>Read and answer:</vt:lpstr>
      <vt:lpstr>Bonfires, Guys and fireworks</vt:lpstr>
      <vt:lpstr>My Bonfire Night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Gunpowder Plot Bonfire Night</dc:title>
  <dc:creator>Ellen Davies</dc:creator>
  <cp:lastModifiedBy>Ellen Davies</cp:lastModifiedBy>
  <cp:revision>10</cp:revision>
  <dcterms:created xsi:type="dcterms:W3CDTF">2016-11-06T16:55:33Z</dcterms:created>
  <dcterms:modified xsi:type="dcterms:W3CDTF">2016-11-06T18:12:21Z</dcterms:modified>
</cp:coreProperties>
</file>